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3AF64-E277-491C-880A-794FAB1F122A}" type="datetimeFigureOut">
              <a:rPr lang="ru-RU" smtClean="0"/>
              <a:t>19.09.2021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7CFD9-6E3E-41EA-873F-0EEF14A6C8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8314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3AF64-E277-491C-880A-794FAB1F122A}" type="datetimeFigureOut">
              <a:rPr lang="ru-RU" smtClean="0"/>
              <a:t>19.09.2021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7CFD9-6E3E-41EA-873F-0EEF14A6C8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49053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3AF64-E277-491C-880A-794FAB1F122A}" type="datetimeFigureOut">
              <a:rPr lang="ru-RU" smtClean="0"/>
              <a:t>19.09.2021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7CFD9-6E3E-41EA-873F-0EEF14A6C8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20954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3AF64-E277-491C-880A-794FAB1F122A}" type="datetimeFigureOut">
              <a:rPr lang="ru-RU" smtClean="0"/>
              <a:t>19.09.2021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7CFD9-6E3E-41EA-873F-0EEF14A6C8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29231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3AF64-E277-491C-880A-794FAB1F122A}" type="datetimeFigureOut">
              <a:rPr lang="ru-RU" smtClean="0"/>
              <a:t>19.09.2021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7CFD9-6E3E-41EA-873F-0EEF14A6C8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58469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3AF64-E277-491C-880A-794FAB1F122A}" type="datetimeFigureOut">
              <a:rPr lang="ru-RU" smtClean="0"/>
              <a:t>19.09.2021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7CFD9-6E3E-41EA-873F-0EEF14A6C8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50962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3AF64-E277-491C-880A-794FAB1F122A}" type="datetimeFigureOut">
              <a:rPr lang="ru-RU" smtClean="0"/>
              <a:t>19.09.2021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7CFD9-6E3E-41EA-873F-0EEF14A6C8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47473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3AF64-E277-491C-880A-794FAB1F122A}" type="datetimeFigureOut">
              <a:rPr lang="ru-RU" smtClean="0"/>
              <a:t>19.09.2021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7CFD9-6E3E-41EA-873F-0EEF14A6C8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17836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3AF64-E277-491C-880A-794FAB1F122A}" type="datetimeFigureOut">
              <a:rPr lang="ru-RU" smtClean="0"/>
              <a:t>19.09.2021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7CFD9-6E3E-41EA-873F-0EEF14A6C8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08433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3AF64-E277-491C-880A-794FAB1F122A}" type="datetimeFigureOut">
              <a:rPr lang="ru-RU" smtClean="0"/>
              <a:t>19.09.2021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7CFD9-6E3E-41EA-873F-0EEF14A6C8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3113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3AF64-E277-491C-880A-794FAB1F122A}" type="datetimeFigureOut">
              <a:rPr lang="ru-RU" smtClean="0"/>
              <a:t>19.09.2021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7CFD9-6E3E-41EA-873F-0EEF14A6C8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08767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D3AF64-E277-491C-880A-794FAB1F122A}" type="datetimeFigureOut">
              <a:rPr lang="ru-RU" smtClean="0"/>
              <a:t>19.09.2021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17CFD9-6E3E-41EA-873F-0EEF14A6C8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85813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116632"/>
            <a:ext cx="7772400" cy="1470025"/>
          </a:xfrm>
        </p:spPr>
        <p:txBody>
          <a:bodyPr/>
          <a:lstStyle/>
          <a:p>
            <a:r>
              <a:rPr lang="kk-KZ" b="1" dirty="0" smtClean="0"/>
              <a:t>Бюджеттік төлемдер </a:t>
            </a:r>
            <a:r>
              <a:rPr lang="kk-KZ" b="1" dirty="0"/>
              <a:t>есебі туралы түсінік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11560" y="1484784"/>
            <a:ext cx="8352928" cy="5184576"/>
          </a:xfrm>
        </p:spPr>
        <p:txBody>
          <a:bodyPr>
            <a:normAutofit/>
          </a:bodyPr>
          <a:lstStyle/>
          <a:p>
            <a:pPr marL="742950" lvl="0" indent="-742950" algn="just">
              <a:buFont typeface="+mj-lt"/>
              <a:buAutoNum type="arabicPeriod"/>
            </a:pPr>
            <a:r>
              <a:rPr lang="kk-KZ" sz="3600" dirty="0"/>
              <a:t>Қазақстан Республикасының салық жүйесі, салық механизмі.</a:t>
            </a:r>
            <a:endParaRPr lang="ru-RU" sz="3600" dirty="0"/>
          </a:p>
          <a:p>
            <a:pPr marL="742950" lvl="0" indent="-742950" algn="just">
              <a:buFont typeface="+mj-lt"/>
              <a:buAutoNum type="arabicPeriod"/>
            </a:pPr>
            <a:r>
              <a:rPr lang="kk-KZ" sz="3600" dirty="0"/>
              <a:t>ҚР </a:t>
            </a:r>
            <a:r>
              <a:rPr lang="kk-KZ" sz="3600" dirty="0" smtClean="0"/>
              <a:t>салықтардың </a:t>
            </a:r>
            <a:r>
              <a:rPr lang="kk-KZ" sz="3600" dirty="0"/>
              <a:t>атқаратын қызметтері.</a:t>
            </a:r>
            <a:endParaRPr lang="ru-RU" sz="3600" dirty="0"/>
          </a:p>
          <a:p>
            <a:pPr marL="742950" lvl="0" indent="-742950" algn="just">
              <a:buFont typeface="+mj-lt"/>
              <a:buAutoNum type="arabicPeriod"/>
            </a:pPr>
            <a:r>
              <a:rPr lang="kk-KZ" sz="3600" dirty="0" smtClean="0"/>
              <a:t>Бюджеттік төлемдер есебінің қажеттілігі </a:t>
            </a:r>
            <a:r>
              <a:rPr lang="kk-KZ" sz="3600" dirty="0"/>
              <a:t>мен жалпы сипаттамасы.</a:t>
            </a:r>
            <a:endParaRPr lang="ru-RU" sz="36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77134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6632"/>
            <a:ext cx="8229600" cy="6009531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dirty="0" err="1"/>
              <a:t>Тікелей</a:t>
            </a:r>
            <a:r>
              <a:rPr lang="ru-RU" dirty="0"/>
              <a:t> </a:t>
            </a:r>
            <a:r>
              <a:rPr lang="ru-RU" dirty="0" err="1"/>
              <a:t>салықтар</a:t>
            </a:r>
            <a:r>
              <a:rPr lang="ru-RU" dirty="0"/>
              <a:t> </a:t>
            </a:r>
            <a:r>
              <a:rPr lang="ru-RU" dirty="0" err="1"/>
              <a:t>тікелей</a:t>
            </a:r>
            <a:r>
              <a:rPr lang="ru-RU" dirty="0"/>
              <a:t> </a:t>
            </a:r>
            <a:r>
              <a:rPr lang="ru-RU" dirty="0" err="1"/>
              <a:t>табысқа</a:t>
            </a:r>
            <a:r>
              <a:rPr lang="ru-RU" dirty="0"/>
              <a:t> </a:t>
            </a:r>
            <a:r>
              <a:rPr lang="ru-RU" dirty="0" err="1"/>
              <a:t>немесе</a:t>
            </a:r>
            <a:r>
              <a:rPr lang="ru-RU" dirty="0"/>
              <a:t> </a:t>
            </a:r>
            <a:r>
              <a:rPr lang="ru-RU" dirty="0" err="1"/>
              <a:t>мүлікке</a:t>
            </a:r>
            <a:r>
              <a:rPr lang="ru-RU" dirty="0"/>
              <a:t> </a:t>
            </a:r>
            <a:r>
              <a:rPr lang="ru-RU" dirty="0" err="1"/>
              <a:t>салынады</a:t>
            </a:r>
            <a:r>
              <a:rPr lang="ru-RU" dirty="0"/>
              <a:t>.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dirty="0" err="1" smtClean="0"/>
              <a:t>Тікелей</a:t>
            </a:r>
            <a:r>
              <a:rPr lang="ru-RU" dirty="0" smtClean="0"/>
              <a:t> </a:t>
            </a:r>
            <a:r>
              <a:rPr lang="ru-RU" dirty="0" err="1"/>
              <a:t>салықтарға</a:t>
            </a:r>
            <a:r>
              <a:rPr lang="ru-RU" dirty="0"/>
              <a:t> </a:t>
            </a:r>
            <a:r>
              <a:rPr lang="ru-RU" dirty="0" err="1"/>
              <a:t>мынадай</a:t>
            </a:r>
            <a:r>
              <a:rPr lang="ru-RU" dirty="0"/>
              <a:t> </a:t>
            </a:r>
            <a:r>
              <a:rPr lang="ru-RU" dirty="0" err="1"/>
              <a:t>салықтар</a:t>
            </a:r>
            <a:r>
              <a:rPr lang="ru-RU" dirty="0"/>
              <a:t> </a:t>
            </a:r>
            <a:r>
              <a:rPr lang="ru-RU" dirty="0" err="1"/>
              <a:t>жатады</a:t>
            </a:r>
            <a:r>
              <a:rPr lang="ru-RU" dirty="0"/>
              <a:t>:</a:t>
            </a:r>
          </a:p>
          <a:p>
            <a:pPr lvl="0"/>
            <a:r>
              <a:rPr lang="ru-RU" dirty="0" err="1"/>
              <a:t>корпорациялық</a:t>
            </a:r>
            <a:r>
              <a:rPr lang="ru-RU" dirty="0"/>
              <a:t> </a:t>
            </a:r>
            <a:r>
              <a:rPr lang="ru-RU" dirty="0" err="1"/>
              <a:t>табыс</a:t>
            </a:r>
            <a:r>
              <a:rPr lang="ru-RU" dirty="0"/>
              <a:t> </a:t>
            </a:r>
            <a:r>
              <a:rPr lang="ru-RU" dirty="0" err="1"/>
              <a:t>салығы</a:t>
            </a:r>
            <a:r>
              <a:rPr lang="ru-RU" dirty="0"/>
              <a:t>; </a:t>
            </a:r>
          </a:p>
          <a:p>
            <a:pPr lvl="0"/>
            <a:r>
              <a:rPr lang="ru-RU" dirty="0" err="1"/>
              <a:t>жеке</a:t>
            </a:r>
            <a:r>
              <a:rPr lang="ru-RU" dirty="0"/>
              <a:t> </a:t>
            </a:r>
            <a:r>
              <a:rPr lang="ru-RU" dirty="0" err="1"/>
              <a:t>табыс</a:t>
            </a:r>
            <a:r>
              <a:rPr lang="ru-RU" dirty="0"/>
              <a:t> </a:t>
            </a:r>
            <a:r>
              <a:rPr lang="ru-RU" dirty="0" err="1"/>
              <a:t>салығы</a:t>
            </a:r>
            <a:r>
              <a:rPr lang="ru-RU" dirty="0"/>
              <a:t>; </a:t>
            </a:r>
          </a:p>
          <a:p>
            <a:pPr lvl="0"/>
            <a:r>
              <a:rPr lang="ru-RU" dirty="0" err="1"/>
              <a:t>жер</a:t>
            </a:r>
            <a:r>
              <a:rPr lang="ru-RU" dirty="0"/>
              <a:t> </a:t>
            </a:r>
            <a:r>
              <a:rPr lang="ru-RU" dirty="0" err="1"/>
              <a:t>салығы</a:t>
            </a:r>
            <a:r>
              <a:rPr lang="ru-RU" dirty="0"/>
              <a:t>; </a:t>
            </a:r>
          </a:p>
          <a:p>
            <a:pPr lvl="0"/>
            <a:r>
              <a:rPr lang="ru-RU" dirty="0" err="1"/>
              <a:t>көлік</a:t>
            </a:r>
            <a:r>
              <a:rPr lang="ru-RU" dirty="0"/>
              <a:t> </a:t>
            </a:r>
            <a:r>
              <a:rPr lang="ru-RU" dirty="0" err="1"/>
              <a:t>құралдарына</a:t>
            </a:r>
            <a:r>
              <a:rPr lang="ru-RU" dirty="0"/>
              <a:t> </a:t>
            </a:r>
            <a:r>
              <a:rPr lang="ru-RU" dirty="0" err="1"/>
              <a:t>салынатын</a:t>
            </a:r>
            <a:r>
              <a:rPr lang="ru-RU" dirty="0"/>
              <a:t> </a:t>
            </a:r>
            <a:r>
              <a:rPr lang="ru-RU" dirty="0" err="1"/>
              <a:t>салық</a:t>
            </a:r>
            <a:r>
              <a:rPr lang="ru-RU" dirty="0"/>
              <a:t>; </a:t>
            </a:r>
          </a:p>
          <a:p>
            <a:pPr lvl="0"/>
            <a:r>
              <a:rPr lang="ru-RU" dirty="0" err="1"/>
              <a:t>мүлік</a:t>
            </a:r>
            <a:r>
              <a:rPr lang="ru-RU" dirty="0"/>
              <a:t> </a:t>
            </a:r>
            <a:r>
              <a:rPr lang="ru-RU" dirty="0" err="1"/>
              <a:t>салығы</a:t>
            </a:r>
            <a:r>
              <a:rPr lang="ru-RU" dirty="0"/>
              <a:t>; </a:t>
            </a:r>
          </a:p>
          <a:p>
            <a:pPr lvl="0"/>
            <a:r>
              <a:rPr lang="ru-RU" dirty="0" err="1"/>
              <a:t>жер</a:t>
            </a:r>
            <a:r>
              <a:rPr lang="ru-RU" dirty="0"/>
              <a:t> </a:t>
            </a:r>
            <a:r>
              <a:rPr lang="ru-RU" dirty="0" err="1"/>
              <a:t>қойнауын</a:t>
            </a:r>
            <a:r>
              <a:rPr lang="ru-RU" dirty="0"/>
              <a:t> </a:t>
            </a:r>
            <a:r>
              <a:rPr lang="ru-RU" dirty="0" err="1"/>
              <a:t>пайдаланушыларға</a:t>
            </a:r>
            <a:r>
              <a:rPr lang="ru-RU" dirty="0"/>
              <a:t> </a:t>
            </a:r>
            <a:r>
              <a:rPr lang="ru-RU" dirty="0" err="1"/>
              <a:t>салынатын</a:t>
            </a:r>
            <a:r>
              <a:rPr lang="ru-RU" dirty="0"/>
              <a:t> </a:t>
            </a:r>
            <a:r>
              <a:rPr lang="ru-RU" dirty="0" err="1"/>
              <a:t>салық</a:t>
            </a:r>
            <a:r>
              <a:rPr lang="ru-RU" dirty="0"/>
              <a:t>; </a:t>
            </a:r>
          </a:p>
          <a:p>
            <a:pPr lvl="0"/>
            <a:r>
              <a:rPr lang="ru-RU" dirty="0" err="1"/>
              <a:t>әлеуметтік</a:t>
            </a:r>
            <a:r>
              <a:rPr lang="ru-RU" dirty="0"/>
              <a:t> </a:t>
            </a:r>
            <a:r>
              <a:rPr lang="ru-RU" dirty="0" err="1"/>
              <a:t>салық</a:t>
            </a:r>
            <a:r>
              <a:rPr lang="ru-RU" dirty="0"/>
              <a:t>. 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dirty="0" err="1" smtClean="0"/>
              <a:t>Жанама</a:t>
            </a:r>
            <a:r>
              <a:rPr lang="ru-RU" dirty="0" smtClean="0"/>
              <a:t> </a:t>
            </a:r>
            <a:r>
              <a:rPr lang="ru-RU" dirty="0" err="1"/>
              <a:t>салықтарды</a:t>
            </a:r>
            <a:r>
              <a:rPr lang="ru-RU" dirty="0"/>
              <a:t> </a:t>
            </a:r>
            <a:r>
              <a:rPr lang="ru-RU" dirty="0" err="1"/>
              <a:t>тұтынушы</a:t>
            </a:r>
            <a:r>
              <a:rPr lang="ru-RU" dirty="0"/>
              <a:t> </a:t>
            </a:r>
            <a:r>
              <a:rPr lang="ru-RU" dirty="0" err="1"/>
              <a:t>төлейді</a:t>
            </a:r>
            <a:r>
              <a:rPr lang="ru-RU" dirty="0"/>
              <a:t>. </a:t>
            </a:r>
            <a:r>
              <a:rPr lang="ru-RU" dirty="0" err="1"/>
              <a:t>Тауар</a:t>
            </a:r>
            <a:r>
              <a:rPr lang="ru-RU" dirty="0"/>
              <a:t> </a:t>
            </a:r>
            <a:r>
              <a:rPr lang="ru-RU" dirty="0" err="1"/>
              <a:t>немесе</a:t>
            </a:r>
            <a:r>
              <a:rPr lang="ru-RU" dirty="0"/>
              <a:t> </a:t>
            </a:r>
            <a:r>
              <a:rPr lang="ru-RU" dirty="0" err="1"/>
              <a:t>қызмет</a:t>
            </a:r>
            <a:r>
              <a:rPr lang="ru-RU" dirty="0"/>
              <a:t> </a:t>
            </a:r>
            <a:r>
              <a:rPr lang="ru-RU" dirty="0" err="1"/>
              <a:t>бағасына</a:t>
            </a:r>
            <a:r>
              <a:rPr lang="ru-RU" dirty="0"/>
              <a:t> </a:t>
            </a:r>
            <a:r>
              <a:rPr lang="ru-RU" dirty="0" err="1"/>
              <a:t>алдын</a:t>
            </a:r>
            <a:r>
              <a:rPr lang="ru-RU" dirty="0"/>
              <a:t> ала </a:t>
            </a:r>
            <a:r>
              <a:rPr lang="ru-RU" dirty="0" err="1"/>
              <a:t>салық</a:t>
            </a:r>
            <a:r>
              <a:rPr lang="ru-RU" dirty="0"/>
              <a:t> </a:t>
            </a:r>
            <a:r>
              <a:rPr lang="ru-RU" dirty="0" err="1"/>
              <a:t>енгізілгендіктен</a:t>
            </a:r>
            <a:r>
              <a:rPr lang="ru-RU" dirty="0"/>
              <a:t>, </a:t>
            </a:r>
            <a:r>
              <a:rPr lang="ru-RU" dirty="0" err="1"/>
              <a:t>іс</a:t>
            </a:r>
            <a:r>
              <a:rPr lang="ru-RU" dirty="0"/>
              <a:t> </a:t>
            </a:r>
            <a:r>
              <a:rPr lang="ru-RU" dirty="0" err="1"/>
              <a:t>жүзінде</a:t>
            </a:r>
            <a:r>
              <a:rPr lang="ru-RU" dirty="0"/>
              <a:t> оны </a:t>
            </a:r>
            <a:r>
              <a:rPr lang="ru-RU" dirty="0" err="1"/>
              <a:t>бюджетке</a:t>
            </a:r>
            <a:r>
              <a:rPr lang="ru-RU" dirty="0"/>
              <a:t> </a:t>
            </a:r>
            <a:r>
              <a:rPr lang="ru-RU" dirty="0" err="1"/>
              <a:t>сатушы</a:t>
            </a:r>
            <a:r>
              <a:rPr lang="ru-RU" dirty="0"/>
              <a:t> </a:t>
            </a:r>
            <a:r>
              <a:rPr lang="ru-RU" dirty="0" err="1"/>
              <a:t>аударады</a:t>
            </a:r>
            <a:r>
              <a:rPr lang="ru-RU" dirty="0"/>
              <a:t>. </a:t>
            </a:r>
          </a:p>
          <a:p>
            <a:r>
              <a:rPr lang="ru-RU" dirty="0" err="1"/>
              <a:t>Жанама</a:t>
            </a:r>
            <a:r>
              <a:rPr lang="ru-RU" dirty="0"/>
              <a:t> </a:t>
            </a:r>
            <a:r>
              <a:rPr lang="ru-RU" dirty="0" err="1"/>
              <a:t>салықтарға</a:t>
            </a:r>
            <a:r>
              <a:rPr lang="ru-RU" dirty="0"/>
              <a:t> </a:t>
            </a:r>
            <a:r>
              <a:rPr lang="ru-RU" dirty="0" err="1"/>
              <a:t>мыналар</a:t>
            </a:r>
            <a:r>
              <a:rPr lang="ru-RU" dirty="0"/>
              <a:t> </a:t>
            </a:r>
            <a:r>
              <a:rPr lang="ru-RU" dirty="0" err="1"/>
              <a:t>жатады</a:t>
            </a:r>
            <a:r>
              <a:rPr lang="ru-RU" dirty="0"/>
              <a:t>: </a:t>
            </a:r>
          </a:p>
          <a:p>
            <a:pPr lvl="0"/>
            <a:r>
              <a:rPr lang="ru-RU" dirty="0" err="1"/>
              <a:t>қосылған</a:t>
            </a:r>
            <a:r>
              <a:rPr lang="ru-RU" dirty="0"/>
              <a:t> </a:t>
            </a:r>
            <a:r>
              <a:rPr lang="ru-RU" dirty="0" err="1"/>
              <a:t>құнға</a:t>
            </a:r>
            <a:r>
              <a:rPr lang="ru-RU" dirty="0"/>
              <a:t> </a:t>
            </a:r>
            <a:r>
              <a:rPr lang="ru-RU" dirty="0" err="1"/>
              <a:t>салынатын</a:t>
            </a:r>
            <a:r>
              <a:rPr lang="ru-RU" dirty="0"/>
              <a:t> </a:t>
            </a:r>
            <a:r>
              <a:rPr lang="ru-RU" dirty="0" err="1"/>
              <a:t>салық</a:t>
            </a:r>
            <a:r>
              <a:rPr lang="ru-RU" dirty="0"/>
              <a:t>; </a:t>
            </a:r>
          </a:p>
          <a:p>
            <a:pPr lvl="0"/>
            <a:r>
              <a:rPr lang="ru-RU" dirty="0" err="1"/>
              <a:t>акциздер</a:t>
            </a:r>
            <a:r>
              <a:rPr lang="ru-RU" dirty="0"/>
              <a:t>; </a:t>
            </a:r>
          </a:p>
        </p:txBody>
      </p:sp>
    </p:spTree>
    <p:extLst>
      <p:ext uri="{BB962C8B-B14F-4D97-AF65-F5344CB8AC3E}">
        <p14:creationId xmlns:p14="http://schemas.microsoft.com/office/powerpoint/2010/main" val="919163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k-KZ" sz="2800" b="1" dirty="0"/>
              <a:t>Бюджеттік </a:t>
            </a:r>
            <a:r>
              <a:rPr lang="kk-KZ" sz="2800" b="1" dirty="0" smtClean="0"/>
              <a:t>төлемдер </a:t>
            </a:r>
            <a:r>
              <a:rPr lang="kk-KZ" sz="2800" b="1" dirty="0"/>
              <a:t>есебінің маңыздылығы мен жалпы сипаттамасы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kk-KZ" dirty="0"/>
              <a:t>Салық есебі салық мемлекет бюджетіне толық, уақтылы, дұрыс аударылып тұру, салық кезеңі ішінде шаруашылық операциялар тәртібі туралы сеніміді ақпарат алу, сыртқы және ішкі пайдаланушыларды мәліметтермен қамтамасыз ету мақсатымен жүзеге асырылады.</a:t>
            </a:r>
            <a:endParaRPr lang="ru-RU" dirty="0"/>
          </a:p>
          <a:p>
            <a:r>
              <a:rPr lang="kk-KZ" dirty="0"/>
              <a:t>Салық есебінің объектісі болып, кәсіпорынның өндірістік және өндірістік емес қызметі табылады. Соның нәтижесінде мекеменің бюджет алдында салық бойынша міндеттемесі пайда болады.</a:t>
            </a:r>
            <a:endParaRPr lang="ru-RU" dirty="0"/>
          </a:p>
          <a:p>
            <a:r>
              <a:rPr lang="kk-KZ" dirty="0"/>
              <a:t>Салықтық есепке алу - салық салу объектілері және салық салуға байланысты объектілер туралы ақпаратты қорыту және жүйелеу, сондай-ақ және бюджетке төленетін басқа да міндетті төлемдерді есептеу және салық есептігін жасау мақсатында салық төлеушінің есепке алу құжаттамасын жүргізу процесі.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375936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k-KZ" sz="2400" b="1" dirty="0"/>
              <a:t>Салық есебі, кодекспен ақыталған, белгілі тәртіппен топталған, бастапқы мәліметтерді пайдалана отырып, салық бойынша салық базасын анықтауға арналған жүйе.   </a:t>
            </a:r>
            <a:r>
              <a:rPr lang="ru-RU" sz="2400" dirty="0"/>
              <a:t/>
            </a:r>
            <a:br>
              <a:rPr lang="ru-RU" sz="2400" dirty="0"/>
            </a:b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kk-KZ" dirty="0" smtClean="0"/>
              <a:t>Салық </a:t>
            </a:r>
            <a:r>
              <a:rPr lang="kk-KZ" dirty="0"/>
              <a:t>мәліметтері келесілерді көрсету керек:</a:t>
            </a:r>
            <a:endParaRPr lang="ru-RU" sz="2800" dirty="0"/>
          </a:p>
          <a:p>
            <a:pPr lvl="1"/>
            <a:r>
              <a:rPr lang="kk-KZ" dirty="0"/>
              <a:t>табыс және шығыс соммаларын қалыптастыру тәртібін</a:t>
            </a:r>
            <a:endParaRPr lang="ru-RU" sz="2400" dirty="0"/>
          </a:p>
          <a:p>
            <a:pPr lvl="1"/>
            <a:r>
              <a:rPr lang="kk-KZ" dirty="0"/>
              <a:t>есепті салық кезеңіндегі салық салу мақсаты үшін анықталынатын шығындар бөлігінің </a:t>
            </a:r>
            <a:r>
              <a:rPr lang="kk-KZ" dirty="0" smtClean="0"/>
              <a:t>тәртібі</a:t>
            </a:r>
            <a:endParaRPr lang="ru-RU" sz="2400" dirty="0"/>
          </a:p>
          <a:p>
            <a:pPr lvl="1"/>
            <a:r>
              <a:rPr lang="kk-KZ" dirty="0" smtClean="0"/>
              <a:t>Келесі </a:t>
            </a:r>
            <a:r>
              <a:rPr lang="kk-KZ" dirty="0"/>
              <a:t>салық кезеңдерінің шығыстарына жатқызылуы тиісті шығындар (зияндаралық кезеңдерінің шығыстарына жатқызылуы тиісті шығындар ()) қалдығының </a:t>
            </a:r>
            <a:r>
              <a:rPr lang="kk-KZ" dirty="0" smtClean="0"/>
              <a:t>соммасын;</a:t>
            </a:r>
            <a:endParaRPr lang="ru-RU" dirty="0"/>
          </a:p>
          <a:p>
            <a:pPr lvl="1"/>
            <a:r>
              <a:rPr lang="kk-KZ" dirty="0" smtClean="0"/>
              <a:t>Құрылатын </a:t>
            </a:r>
            <a:r>
              <a:rPr lang="kk-KZ" dirty="0"/>
              <a:t>резервтер </a:t>
            </a:r>
            <a:r>
              <a:rPr lang="kk-KZ" dirty="0" smtClean="0"/>
              <a:t>сомаларының </a:t>
            </a:r>
            <a:r>
              <a:rPr lang="kk-KZ" dirty="0"/>
              <a:t>қалыптасу </a:t>
            </a:r>
            <a:r>
              <a:rPr lang="kk-KZ" dirty="0" smtClean="0"/>
              <a:t>тәртібі;</a:t>
            </a:r>
            <a:endParaRPr lang="ru-RU" dirty="0"/>
          </a:p>
          <a:p>
            <a:pPr lvl="1"/>
            <a:r>
              <a:rPr lang="kk-KZ" dirty="0" smtClean="0"/>
              <a:t>КТС </a:t>
            </a:r>
            <a:r>
              <a:rPr lang="kk-KZ" dirty="0"/>
              <a:t>бойынша бюджетпен есеп айырысулар бойынша қарыздар </a:t>
            </a:r>
            <a:r>
              <a:rPr lang="kk-KZ" dirty="0" smtClean="0"/>
              <a:t>сомасын</a:t>
            </a:r>
            <a:r>
              <a:rPr lang="kk-KZ" dirty="0"/>
              <a:t>.</a:t>
            </a:r>
            <a:endParaRPr lang="ru-RU" sz="2800" dirty="0"/>
          </a:p>
          <a:p>
            <a:pPr marL="0" indent="0">
              <a:buNone/>
            </a:pPr>
            <a:r>
              <a:rPr lang="kk-KZ" dirty="0"/>
              <a:t>Салық есебінің мәліметтері  расталуы тиіс:</a:t>
            </a:r>
            <a:endParaRPr lang="ru-RU" sz="2800" dirty="0"/>
          </a:p>
          <a:p>
            <a:pPr lvl="0"/>
            <a:r>
              <a:rPr lang="kk-KZ" dirty="0"/>
              <a:t>Бастапқы есептік құжаттарымен (бухгалтердің анықтамасын қоса алғанда);</a:t>
            </a:r>
            <a:endParaRPr lang="ru-RU" sz="2800" dirty="0"/>
          </a:p>
          <a:p>
            <a:pPr lvl="0"/>
            <a:r>
              <a:rPr lang="kk-KZ" dirty="0"/>
              <a:t>Салық есебінің талдамалы регистрларымен;</a:t>
            </a:r>
            <a:endParaRPr lang="ru-RU" sz="2800" dirty="0"/>
          </a:p>
          <a:p>
            <a:pPr lvl="0"/>
            <a:r>
              <a:rPr lang="kk-KZ" dirty="0"/>
              <a:t>Салық базасының есептеулерімен.</a:t>
            </a:r>
            <a:endParaRPr lang="ru-RU" sz="28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6851478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b="1" dirty="0"/>
              <a:t>Ұйымның салық саясаты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ru-RU" dirty="0" err="1"/>
              <a:t>Салықтық</a:t>
            </a:r>
            <a:r>
              <a:rPr lang="ru-RU" dirty="0"/>
              <a:t> </a:t>
            </a:r>
            <a:r>
              <a:rPr lang="ru-RU" dirty="0" err="1"/>
              <a:t>есепке</a:t>
            </a:r>
            <a:r>
              <a:rPr lang="ru-RU" dirty="0"/>
              <a:t> </a:t>
            </a:r>
            <a:r>
              <a:rPr lang="ru-RU" dirty="0" err="1"/>
              <a:t>алу</a:t>
            </a:r>
            <a:r>
              <a:rPr lang="ru-RU" dirty="0"/>
              <a:t> </a:t>
            </a:r>
            <a:r>
              <a:rPr lang="ru-RU" dirty="0" err="1"/>
              <a:t>саясатында</a:t>
            </a:r>
            <a:r>
              <a:rPr lang="ru-RU" dirty="0"/>
              <a:t> </a:t>
            </a:r>
            <a:r>
              <a:rPr lang="ru-RU" dirty="0" err="1"/>
              <a:t>мынадай</a:t>
            </a:r>
            <a:r>
              <a:rPr lang="ru-RU" dirty="0"/>
              <a:t> </a:t>
            </a:r>
            <a:r>
              <a:rPr lang="ru-RU" dirty="0" err="1"/>
              <a:t>ережелер</a:t>
            </a:r>
            <a:r>
              <a:rPr lang="ru-RU" dirty="0"/>
              <a:t> </a:t>
            </a:r>
            <a:r>
              <a:rPr lang="ru-RU" dirty="0" err="1"/>
              <a:t>белгіленуге</a:t>
            </a:r>
            <a:r>
              <a:rPr lang="ru-RU" dirty="0"/>
              <a:t> </a:t>
            </a:r>
            <a:r>
              <a:rPr lang="ru-RU" dirty="0" err="1"/>
              <a:t>тиіс</a:t>
            </a:r>
            <a:r>
              <a:rPr lang="ru-RU" dirty="0"/>
              <a:t>:</a:t>
            </a:r>
          </a:p>
          <a:p>
            <a:pPr lvl="0"/>
            <a:r>
              <a:rPr lang="ru-RU" dirty="0" err="1"/>
              <a:t>салық</a:t>
            </a:r>
            <a:r>
              <a:rPr lang="ru-RU" dirty="0"/>
              <a:t> </a:t>
            </a:r>
            <a:r>
              <a:rPr lang="ru-RU" dirty="0" err="1"/>
              <a:t>төлеуші</a:t>
            </a:r>
            <a:r>
              <a:rPr lang="ru-RU" dirty="0"/>
              <a:t> </a:t>
            </a:r>
            <a:r>
              <a:rPr lang="ru-RU" dirty="0" err="1"/>
              <a:t>дербес</a:t>
            </a:r>
            <a:r>
              <a:rPr lang="ru-RU" dirty="0"/>
              <a:t> </a:t>
            </a:r>
            <a:r>
              <a:rPr lang="ru-RU" dirty="0" err="1"/>
              <a:t>әзірлеген</a:t>
            </a:r>
            <a:r>
              <a:rPr lang="ru-RU" dirty="0"/>
              <a:t> </a:t>
            </a:r>
            <a:r>
              <a:rPr lang="ru-RU" dirty="0" err="1"/>
              <a:t>салық</a:t>
            </a:r>
            <a:r>
              <a:rPr lang="ru-RU" dirty="0"/>
              <a:t> </a:t>
            </a:r>
            <a:r>
              <a:rPr lang="ru-RU" dirty="0" err="1"/>
              <a:t>тіркелімдерінің</a:t>
            </a:r>
            <a:r>
              <a:rPr lang="ru-RU" dirty="0"/>
              <a:t> </a:t>
            </a:r>
            <a:r>
              <a:rPr lang="ru-RU" dirty="0" err="1"/>
              <a:t>нысандары</a:t>
            </a:r>
            <a:r>
              <a:rPr lang="ru-RU" dirty="0"/>
              <a:t> мен </a:t>
            </a:r>
            <a:r>
              <a:rPr lang="ru-RU" dirty="0" err="1"/>
              <a:t>жасалу</a:t>
            </a:r>
            <a:r>
              <a:rPr lang="ru-RU" dirty="0"/>
              <a:t> </a:t>
            </a:r>
            <a:r>
              <a:rPr lang="ru-RU" dirty="0" err="1"/>
              <a:t>тәртібі</a:t>
            </a:r>
            <a:r>
              <a:rPr lang="ru-RU" dirty="0"/>
              <a:t>;</a:t>
            </a:r>
          </a:p>
          <a:p>
            <a:pPr lvl="0"/>
            <a:r>
              <a:rPr lang="ru-RU" dirty="0" err="1"/>
              <a:t>салықтық</a:t>
            </a:r>
            <a:r>
              <a:rPr lang="ru-RU" dirty="0"/>
              <a:t> </a:t>
            </a:r>
            <a:r>
              <a:rPr lang="ru-RU" dirty="0" err="1"/>
              <a:t>есепке</a:t>
            </a:r>
            <a:r>
              <a:rPr lang="ru-RU" dirty="0"/>
              <a:t> </a:t>
            </a:r>
            <a:r>
              <a:rPr lang="ru-RU" dirty="0" err="1"/>
              <a:t>алу</a:t>
            </a:r>
            <a:r>
              <a:rPr lang="ru-RU" dirty="0"/>
              <a:t> </a:t>
            </a:r>
            <a:r>
              <a:rPr lang="ru-RU" dirty="0" err="1"/>
              <a:t>саясатының</a:t>
            </a:r>
            <a:r>
              <a:rPr lang="ru-RU" dirty="0"/>
              <a:t> </a:t>
            </a:r>
            <a:r>
              <a:rPr lang="ru-RU" dirty="0" err="1"/>
              <a:t>сақталуына</a:t>
            </a:r>
            <a:r>
              <a:rPr lang="ru-RU" dirty="0"/>
              <a:t> </a:t>
            </a:r>
            <a:r>
              <a:rPr lang="ru-RU" dirty="0" err="1"/>
              <a:t>жауапты</a:t>
            </a:r>
            <a:r>
              <a:rPr lang="ru-RU" dirty="0"/>
              <a:t> </a:t>
            </a:r>
            <a:r>
              <a:rPr lang="ru-RU" dirty="0" err="1"/>
              <a:t>адамдар</a:t>
            </a:r>
            <a:r>
              <a:rPr lang="ru-RU" dirty="0"/>
              <a:t> </a:t>
            </a:r>
            <a:r>
              <a:rPr lang="ru-RU" dirty="0" err="1"/>
              <a:t>лауазымдарының</a:t>
            </a:r>
            <a:r>
              <a:rPr lang="ru-RU" dirty="0"/>
              <a:t> </a:t>
            </a:r>
            <a:r>
              <a:rPr lang="ru-RU" dirty="0" err="1"/>
              <a:t>атауы</a:t>
            </a:r>
            <a:r>
              <a:rPr lang="ru-RU" dirty="0"/>
              <a:t>;</a:t>
            </a:r>
          </a:p>
          <a:p>
            <a:pPr lvl="0"/>
            <a:r>
              <a:rPr lang="ru-RU" dirty="0" err="1"/>
              <a:t>салық</a:t>
            </a:r>
            <a:r>
              <a:rPr lang="ru-RU" dirty="0"/>
              <a:t> </a:t>
            </a:r>
            <a:r>
              <a:rPr lang="ru-RU" dirty="0" err="1"/>
              <a:t>салудың</a:t>
            </a:r>
            <a:r>
              <a:rPr lang="ru-RU" dirty="0"/>
              <a:t> </a:t>
            </a:r>
            <a:r>
              <a:rPr lang="ru-RU" dirty="0" err="1"/>
              <a:t>әр</a:t>
            </a:r>
            <a:r>
              <a:rPr lang="ru-RU" dirty="0"/>
              <a:t> </a:t>
            </a:r>
            <a:r>
              <a:rPr lang="ru-RU" dirty="0" err="1"/>
              <a:t>түрлі</a:t>
            </a:r>
            <a:r>
              <a:rPr lang="ru-RU" dirty="0"/>
              <a:t> </a:t>
            </a:r>
            <a:r>
              <a:rPr lang="ru-RU" dirty="0" err="1"/>
              <a:t>шарттары</a:t>
            </a:r>
            <a:r>
              <a:rPr lang="ru-RU" dirty="0"/>
              <a:t> </a:t>
            </a:r>
            <a:r>
              <a:rPr lang="ru-RU" dirty="0" err="1"/>
              <a:t>көзделген</a:t>
            </a:r>
            <a:r>
              <a:rPr lang="ru-RU" dirty="0"/>
              <a:t> </a:t>
            </a:r>
            <a:r>
              <a:rPr lang="ru-RU" dirty="0" err="1"/>
              <a:t>қызмет</a:t>
            </a:r>
            <a:r>
              <a:rPr lang="ru-RU" dirty="0"/>
              <a:t> </a:t>
            </a:r>
            <a:r>
              <a:rPr lang="ru-RU" dirty="0" err="1"/>
              <a:t>түрлері</a:t>
            </a:r>
            <a:r>
              <a:rPr lang="ru-RU" dirty="0"/>
              <a:t> </a:t>
            </a:r>
            <a:r>
              <a:rPr lang="ru-RU" dirty="0" err="1"/>
              <a:t>жүзеге</a:t>
            </a:r>
            <a:r>
              <a:rPr lang="ru-RU" dirty="0"/>
              <a:t> </a:t>
            </a:r>
            <a:r>
              <a:rPr lang="ru-RU" dirty="0" err="1"/>
              <a:t>асырылған</a:t>
            </a:r>
            <a:r>
              <a:rPr lang="ru-RU" dirty="0"/>
              <a:t> </a:t>
            </a:r>
            <a:r>
              <a:rPr lang="ru-RU" dirty="0" err="1"/>
              <a:t>жағдайда</a:t>
            </a:r>
            <a:r>
              <a:rPr lang="ru-RU" dirty="0"/>
              <a:t> </a:t>
            </a:r>
            <a:r>
              <a:rPr lang="ru-RU" dirty="0" err="1"/>
              <a:t>бөлек</a:t>
            </a:r>
            <a:r>
              <a:rPr lang="ru-RU" dirty="0"/>
              <a:t> </a:t>
            </a:r>
            <a:r>
              <a:rPr lang="ru-RU" dirty="0" err="1"/>
              <a:t>салықтық</a:t>
            </a:r>
            <a:r>
              <a:rPr lang="ru-RU" dirty="0"/>
              <a:t> </a:t>
            </a:r>
            <a:r>
              <a:rPr lang="ru-RU" dirty="0" err="1"/>
              <a:t>есепке</a:t>
            </a:r>
            <a:r>
              <a:rPr lang="ru-RU" dirty="0"/>
              <a:t> </a:t>
            </a:r>
            <a:r>
              <a:rPr lang="ru-RU" dirty="0" err="1"/>
              <a:t>алудың</a:t>
            </a:r>
            <a:r>
              <a:rPr lang="ru-RU" dirty="0"/>
              <a:t> </a:t>
            </a:r>
            <a:r>
              <a:rPr lang="ru-RU" dirty="0" err="1"/>
              <a:t>жүргізілу</a:t>
            </a:r>
            <a:r>
              <a:rPr lang="ru-RU" dirty="0"/>
              <a:t> </a:t>
            </a:r>
            <a:r>
              <a:rPr lang="ru-RU" dirty="0" err="1"/>
              <a:t>тәртібі</a:t>
            </a:r>
            <a:r>
              <a:rPr lang="ru-RU" dirty="0"/>
              <a:t>;</a:t>
            </a:r>
          </a:p>
          <a:p>
            <a:pPr lvl="0"/>
            <a:r>
              <a:rPr lang="ru-RU" dirty="0" err="1"/>
              <a:t>жер</a:t>
            </a:r>
            <a:r>
              <a:rPr lang="ru-RU" dirty="0"/>
              <a:t> </a:t>
            </a:r>
            <a:r>
              <a:rPr lang="ru-RU" dirty="0" err="1"/>
              <a:t>қойнауын</a:t>
            </a:r>
            <a:r>
              <a:rPr lang="ru-RU" dirty="0"/>
              <a:t> </a:t>
            </a:r>
            <a:r>
              <a:rPr lang="ru-RU" dirty="0" err="1"/>
              <a:t>пайдалану</a:t>
            </a:r>
            <a:r>
              <a:rPr lang="ru-RU" dirty="0"/>
              <a:t> </a:t>
            </a:r>
            <a:r>
              <a:rPr lang="ru-RU" dirty="0" err="1"/>
              <a:t>жөніндегі</a:t>
            </a:r>
            <a:r>
              <a:rPr lang="ru-RU" dirty="0"/>
              <a:t> </a:t>
            </a:r>
            <a:r>
              <a:rPr lang="ru-RU" dirty="0" err="1"/>
              <a:t>операцияларды</a:t>
            </a:r>
            <a:r>
              <a:rPr lang="ru-RU" dirty="0"/>
              <a:t> </a:t>
            </a:r>
            <a:r>
              <a:rPr lang="ru-RU" dirty="0" err="1"/>
              <a:t>жүзеге</a:t>
            </a:r>
            <a:r>
              <a:rPr lang="ru-RU" dirty="0"/>
              <a:t> </a:t>
            </a:r>
            <a:r>
              <a:rPr lang="ru-RU" dirty="0" err="1"/>
              <a:t>асырған</a:t>
            </a:r>
            <a:r>
              <a:rPr lang="ru-RU" dirty="0"/>
              <a:t> </a:t>
            </a:r>
            <a:r>
              <a:rPr lang="ru-RU" dirty="0" err="1"/>
              <a:t>жағдайда</a:t>
            </a:r>
            <a:r>
              <a:rPr lang="ru-RU" dirty="0"/>
              <a:t> </a:t>
            </a:r>
            <a:r>
              <a:rPr lang="ru-RU" dirty="0" err="1"/>
              <a:t>бөлек</a:t>
            </a:r>
            <a:r>
              <a:rPr lang="ru-RU" dirty="0"/>
              <a:t> </a:t>
            </a:r>
            <a:r>
              <a:rPr lang="ru-RU" dirty="0" err="1"/>
              <a:t>салықтық</a:t>
            </a:r>
            <a:r>
              <a:rPr lang="ru-RU" dirty="0"/>
              <a:t> </a:t>
            </a:r>
            <a:r>
              <a:rPr lang="ru-RU" dirty="0" err="1"/>
              <a:t>есепке</a:t>
            </a:r>
            <a:r>
              <a:rPr lang="ru-RU" dirty="0"/>
              <a:t> </a:t>
            </a:r>
            <a:r>
              <a:rPr lang="ru-RU" dirty="0" err="1"/>
              <a:t>алудың</a:t>
            </a:r>
            <a:r>
              <a:rPr lang="ru-RU" dirty="0"/>
              <a:t> </a:t>
            </a:r>
            <a:r>
              <a:rPr lang="ru-RU" dirty="0" err="1"/>
              <a:t>жүргізілу</a:t>
            </a:r>
            <a:r>
              <a:rPr lang="ru-RU" dirty="0"/>
              <a:t> </a:t>
            </a:r>
            <a:r>
              <a:rPr lang="ru-RU" dirty="0" err="1"/>
              <a:t>тәртібі</a:t>
            </a:r>
            <a:r>
              <a:rPr lang="ru-RU" dirty="0"/>
              <a:t>;</a:t>
            </a:r>
          </a:p>
          <a:p>
            <a:pPr lvl="0"/>
            <a:r>
              <a:rPr lang="ru-RU" dirty="0" err="1"/>
              <a:t>корпоративтік</a:t>
            </a:r>
            <a:r>
              <a:rPr lang="ru-RU" dirty="0"/>
              <a:t> </a:t>
            </a:r>
            <a:r>
              <a:rPr lang="ru-RU" dirty="0" err="1"/>
              <a:t>табыс</a:t>
            </a:r>
            <a:r>
              <a:rPr lang="ru-RU" dirty="0"/>
              <a:t> </a:t>
            </a:r>
            <a:r>
              <a:rPr lang="ru-RU" dirty="0" err="1"/>
              <a:t>салығын</a:t>
            </a:r>
            <a:r>
              <a:rPr lang="ru-RU" dirty="0"/>
              <a:t> </a:t>
            </a:r>
            <a:r>
              <a:rPr lang="ru-RU" dirty="0" err="1"/>
              <a:t>есептеу</a:t>
            </a:r>
            <a:r>
              <a:rPr lang="ru-RU" dirty="0"/>
              <a:t> </a:t>
            </a:r>
            <a:r>
              <a:rPr lang="ru-RU" dirty="0" err="1"/>
              <a:t>мақсатына</a:t>
            </a:r>
            <a:r>
              <a:rPr lang="ru-RU" dirty="0"/>
              <a:t> </a:t>
            </a:r>
            <a:r>
              <a:rPr lang="ru-RU" dirty="0" err="1"/>
              <a:t>орай</a:t>
            </a:r>
            <a:r>
              <a:rPr lang="ru-RU" dirty="0"/>
              <a:t> </a:t>
            </a:r>
            <a:r>
              <a:rPr lang="ru-RU" dirty="0" err="1"/>
              <a:t>шығыстарды</a:t>
            </a:r>
            <a:r>
              <a:rPr lang="ru-RU" dirty="0"/>
              <a:t> </a:t>
            </a:r>
            <a:r>
              <a:rPr lang="ru-RU" dirty="0" err="1"/>
              <a:t>шегерімге</a:t>
            </a:r>
            <a:r>
              <a:rPr lang="ru-RU" dirty="0"/>
              <a:t> </a:t>
            </a:r>
            <a:r>
              <a:rPr lang="ru-RU" dirty="0" err="1"/>
              <a:t>жатқызудың</a:t>
            </a:r>
            <a:r>
              <a:rPr lang="ru-RU" dirty="0"/>
              <a:t>, </a:t>
            </a:r>
            <a:r>
              <a:rPr lang="ru-RU" dirty="0" err="1"/>
              <a:t>сондай-ақ</a:t>
            </a:r>
            <a:r>
              <a:rPr lang="ru-RU" dirty="0"/>
              <a:t> </a:t>
            </a:r>
            <a:r>
              <a:rPr lang="ru-RU" dirty="0" err="1"/>
              <a:t>қocылғaн</a:t>
            </a:r>
            <a:r>
              <a:rPr lang="ru-RU" dirty="0"/>
              <a:t> </a:t>
            </a:r>
            <a:r>
              <a:rPr lang="ru-RU" dirty="0" err="1"/>
              <a:t>құн</a:t>
            </a:r>
            <a:r>
              <a:rPr lang="ru-RU" dirty="0"/>
              <a:t> </a:t>
            </a:r>
            <a:r>
              <a:rPr lang="ru-RU" dirty="0" err="1"/>
              <a:t>салығын</a:t>
            </a:r>
            <a:r>
              <a:rPr lang="ru-RU" dirty="0"/>
              <a:t> </a:t>
            </a:r>
            <a:r>
              <a:rPr lang="ru-RU" dirty="0" err="1"/>
              <a:t>есепке</a:t>
            </a:r>
            <a:r>
              <a:rPr lang="ru-RU" dirty="0"/>
              <a:t> </a:t>
            </a:r>
            <a:r>
              <a:rPr lang="ru-RU" dirty="0" err="1"/>
              <a:t>жатқызудың</a:t>
            </a:r>
            <a:r>
              <a:rPr lang="ru-RU" dirty="0"/>
              <a:t>  </a:t>
            </a:r>
            <a:r>
              <a:rPr lang="ru-RU" dirty="0" err="1"/>
              <a:t>салық</a:t>
            </a:r>
            <a:r>
              <a:rPr lang="ru-RU" dirty="0"/>
              <a:t> </a:t>
            </a:r>
            <a:r>
              <a:rPr lang="ru-RU" dirty="0" err="1"/>
              <a:t>төлеуші</a:t>
            </a:r>
            <a:r>
              <a:rPr lang="ru-RU" dirty="0"/>
              <a:t> </a:t>
            </a:r>
            <a:r>
              <a:rPr lang="ru-RU" dirty="0" err="1"/>
              <a:t>таңдап</a:t>
            </a:r>
            <a:r>
              <a:rPr lang="ru-RU" dirty="0"/>
              <a:t> </a:t>
            </a:r>
            <a:r>
              <a:rPr lang="ru-RU" dirty="0" err="1"/>
              <a:t>алған</a:t>
            </a:r>
            <a:r>
              <a:rPr lang="ru-RU" dirty="0"/>
              <a:t> </a:t>
            </a:r>
            <a:r>
              <a:rPr lang="ru-RU" dirty="0" err="1"/>
              <a:t>әдістері</a:t>
            </a:r>
            <a:r>
              <a:rPr lang="ru-RU" dirty="0"/>
              <a:t>.</a:t>
            </a:r>
          </a:p>
          <a:p>
            <a:pPr lvl="0"/>
            <a:r>
              <a:rPr lang="ru-RU" dirty="0" err="1"/>
              <a:t>хеджирленетін</a:t>
            </a:r>
            <a:r>
              <a:rPr lang="ru-RU" dirty="0"/>
              <a:t> </a:t>
            </a:r>
            <a:r>
              <a:rPr lang="ru-RU" dirty="0" err="1"/>
              <a:t>тәуекелдерді</a:t>
            </a:r>
            <a:r>
              <a:rPr lang="ru-RU" dirty="0"/>
              <a:t>, </a:t>
            </a:r>
            <a:r>
              <a:rPr lang="ru-RU" dirty="0" err="1"/>
              <a:t>хеджирленетін</a:t>
            </a:r>
            <a:r>
              <a:rPr lang="ru-RU" dirty="0"/>
              <a:t> </a:t>
            </a:r>
            <a:r>
              <a:rPr lang="ru-RU" dirty="0" err="1"/>
              <a:t>баптарды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оларға</a:t>
            </a:r>
            <a:r>
              <a:rPr lang="ru-RU" dirty="0"/>
              <a:t> </a:t>
            </a:r>
            <a:r>
              <a:rPr lang="ru-RU" dirty="0" err="1"/>
              <a:t>қатысты</a:t>
            </a:r>
            <a:r>
              <a:rPr lang="ru-RU" dirty="0"/>
              <a:t> </a:t>
            </a:r>
            <a:r>
              <a:rPr lang="ru-RU" dirty="0" err="1"/>
              <a:t>пайдаланылатын</a:t>
            </a:r>
            <a:r>
              <a:rPr lang="ru-RU" dirty="0"/>
              <a:t> </a:t>
            </a:r>
            <a:r>
              <a:rPr lang="ru-RU" dirty="0" err="1"/>
              <a:t>хеджирлеу</a:t>
            </a:r>
            <a:r>
              <a:rPr lang="ru-RU" dirty="0"/>
              <a:t> </a:t>
            </a:r>
            <a:r>
              <a:rPr lang="ru-RU" dirty="0" err="1"/>
              <a:t>құралдарын</a:t>
            </a:r>
            <a:r>
              <a:rPr lang="ru-RU" dirty="0"/>
              <a:t>, </a:t>
            </a:r>
            <a:r>
              <a:rPr lang="ru-RU" dirty="0" err="1"/>
              <a:t>хеджирлеу</a:t>
            </a:r>
            <a:r>
              <a:rPr lang="ru-RU" dirty="0"/>
              <a:t> </a:t>
            </a:r>
            <a:r>
              <a:rPr lang="ru-RU" dirty="0" err="1"/>
              <a:t>тиімділігінің</a:t>
            </a:r>
            <a:r>
              <a:rPr lang="ru-RU" dirty="0"/>
              <a:t> </a:t>
            </a:r>
            <a:r>
              <a:rPr lang="ru-RU" dirty="0" err="1"/>
              <a:t>дәрежесін</a:t>
            </a:r>
            <a:r>
              <a:rPr lang="ru-RU" dirty="0"/>
              <a:t> </a:t>
            </a:r>
            <a:r>
              <a:rPr lang="ru-RU" dirty="0" err="1"/>
              <a:t>бағалау</a:t>
            </a:r>
            <a:r>
              <a:rPr lang="ru-RU" dirty="0"/>
              <a:t> </a:t>
            </a:r>
            <a:r>
              <a:rPr lang="ru-RU" dirty="0" err="1"/>
              <a:t>әдістемесін</a:t>
            </a:r>
            <a:r>
              <a:rPr lang="ru-RU" dirty="0"/>
              <a:t> </a:t>
            </a:r>
            <a:r>
              <a:rPr lang="ru-RU" dirty="0" err="1"/>
              <a:t>айқындау</a:t>
            </a:r>
            <a:r>
              <a:rPr lang="ru-RU" dirty="0"/>
              <a:t> </a:t>
            </a:r>
            <a:r>
              <a:rPr lang="ru-RU" dirty="0" err="1"/>
              <a:t>саясаты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8825533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651304" cy="1138138"/>
          </a:xfrm>
        </p:spPr>
        <p:txBody>
          <a:bodyPr>
            <a:normAutofit fontScale="90000"/>
          </a:bodyPr>
          <a:lstStyle/>
          <a:p>
            <a:r>
              <a:rPr lang="kk-KZ" sz="2400" dirty="0"/>
              <a:t>Салықтық есепке алу саясаты халықаралық қаржылық есептілік стандарттарына және Қазақстан Республикасының бухгалтерлік есеп және қаржылық есептілік туралы заңнамасына сәйкес әзірленген есепке алу саясатына жеке бөлім түрінде енгізілуі мүмкін.</a:t>
            </a:r>
            <a:r>
              <a:rPr lang="ru-RU" sz="2400" dirty="0"/>
              <a:t/>
            </a:r>
            <a:br>
              <a:rPr lang="ru-RU" sz="2400" dirty="0"/>
            </a:b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69160"/>
          </a:xfrm>
        </p:spPr>
        <p:txBody>
          <a:bodyPr>
            <a:normAutofit/>
          </a:bodyPr>
          <a:lstStyle/>
          <a:p>
            <a:pPr lvl="0"/>
            <a:r>
              <a:rPr lang="ru-RU" dirty="0" err="1" smtClean="0"/>
              <a:t>Есепке</a:t>
            </a:r>
            <a:r>
              <a:rPr lang="ru-RU" dirty="0" smtClean="0"/>
              <a:t> </a:t>
            </a:r>
            <a:r>
              <a:rPr lang="ru-RU" dirty="0" err="1"/>
              <a:t>алу</a:t>
            </a:r>
            <a:r>
              <a:rPr lang="ru-RU" dirty="0"/>
              <a:t> </a:t>
            </a:r>
            <a:r>
              <a:rPr lang="ru-RU" dirty="0" err="1"/>
              <a:t>құжаттамасы</a:t>
            </a:r>
            <a:r>
              <a:rPr lang="ru-RU" dirty="0"/>
              <a:t>:</a:t>
            </a:r>
          </a:p>
          <a:p>
            <a:pPr lvl="0"/>
            <a:r>
              <a:rPr lang="ru-RU" dirty="0" err="1"/>
              <a:t>бухгалтерлік</a:t>
            </a:r>
            <a:r>
              <a:rPr lang="ru-RU" dirty="0"/>
              <a:t> </a:t>
            </a:r>
            <a:r>
              <a:rPr lang="ru-RU" dirty="0" err="1" smtClean="0"/>
              <a:t>құжаттаманы</a:t>
            </a:r>
            <a:r>
              <a:rPr lang="ru-RU" dirty="0"/>
              <a:t>;</a:t>
            </a:r>
          </a:p>
          <a:p>
            <a:pPr lvl="0"/>
            <a:r>
              <a:rPr lang="ru-RU" dirty="0" err="1"/>
              <a:t>салықтық</a:t>
            </a:r>
            <a:r>
              <a:rPr lang="ru-RU" dirty="0"/>
              <a:t> </a:t>
            </a:r>
            <a:r>
              <a:rPr lang="ru-RU" dirty="0" err="1"/>
              <a:t>нысандарды</a:t>
            </a:r>
            <a:r>
              <a:rPr lang="ru-RU" dirty="0"/>
              <a:t>;</a:t>
            </a:r>
          </a:p>
          <a:p>
            <a:pPr lvl="0"/>
            <a:r>
              <a:rPr lang="ru-RU" dirty="0" err="1"/>
              <a:t>салықтық</a:t>
            </a:r>
            <a:r>
              <a:rPr lang="ru-RU" dirty="0"/>
              <a:t> </a:t>
            </a:r>
            <a:r>
              <a:rPr lang="ru-RU" dirty="0" err="1"/>
              <a:t>есепке</a:t>
            </a:r>
            <a:r>
              <a:rPr lang="ru-RU" dirty="0"/>
              <a:t> </a:t>
            </a:r>
            <a:r>
              <a:rPr lang="ru-RU" dirty="0" err="1"/>
              <a:t>алу</a:t>
            </a:r>
            <a:r>
              <a:rPr lang="ru-RU" dirty="0"/>
              <a:t> </a:t>
            </a:r>
            <a:r>
              <a:rPr lang="ru-RU" dirty="0" err="1"/>
              <a:t>саясатын</a:t>
            </a:r>
            <a:r>
              <a:rPr lang="ru-RU" dirty="0"/>
              <a:t>;</a:t>
            </a:r>
          </a:p>
          <a:p>
            <a:pPr lvl="0"/>
            <a:r>
              <a:rPr lang="ru-RU" dirty="0" err="1"/>
              <a:t>салық</a:t>
            </a:r>
            <a:r>
              <a:rPr lang="ru-RU" dirty="0"/>
              <a:t> салу </a:t>
            </a:r>
            <a:r>
              <a:rPr lang="ru-RU" dirty="0" err="1"/>
              <a:t>объектілерін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(</a:t>
            </a:r>
            <a:r>
              <a:rPr lang="ru-RU" dirty="0" err="1"/>
              <a:t>немесе</a:t>
            </a:r>
            <a:r>
              <a:rPr lang="ru-RU" dirty="0"/>
              <a:t>) </a:t>
            </a:r>
            <a:r>
              <a:rPr lang="ru-RU" dirty="0" err="1"/>
              <a:t>салық</a:t>
            </a:r>
            <a:r>
              <a:rPr lang="ru-RU" dirty="0"/>
              <a:t> </a:t>
            </a:r>
            <a:r>
              <a:rPr lang="ru-RU" dirty="0" err="1"/>
              <a:t>салуға</a:t>
            </a:r>
            <a:r>
              <a:rPr lang="ru-RU" dirty="0"/>
              <a:t> </a:t>
            </a:r>
            <a:r>
              <a:rPr lang="ru-RU" dirty="0" err="1"/>
              <a:t>байланысты</a:t>
            </a:r>
            <a:r>
              <a:rPr lang="ru-RU" dirty="0"/>
              <a:t> </a:t>
            </a:r>
            <a:r>
              <a:rPr lang="ru-RU" dirty="0" err="1"/>
              <a:t>объектілерді</a:t>
            </a:r>
            <a:r>
              <a:rPr lang="ru-RU" dirty="0"/>
              <a:t> </a:t>
            </a:r>
            <a:r>
              <a:rPr lang="ru-RU" dirty="0" err="1"/>
              <a:t>айқындау</a:t>
            </a:r>
            <a:r>
              <a:rPr lang="ru-RU" dirty="0"/>
              <a:t> </a:t>
            </a:r>
            <a:r>
              <a:rPr lang="ru-RU" dirty="0" err="1"/>
              <a:t>үшін</a:t>
            </a:r>
            <a:r>
              <a:rPr lang="ru-RU" dirty="0"/>
              <a:t>, </a:t>
            </a:r>
            <a:r>
              <a:rPr lang="ru-RU" dirty="0" err="1"/>
              <a:t>сондай-ақ</a:t>
            </a:r>
            <a:r>
              <a:rPr lang="ru-RU" dirty="0"/>
              <a:t> </a:t>
            </a:r>
            <a:r>
              <a:rPr lang="ru-RU" dirty="0" err="1"/>
              <a:t>салық</a:t>
            </a:r>
            <a:r>
              <a:rPr lang="ru-RU" dirty="0"/>
              <a:t> </a:t>
            </a:r>
            <a:r>
              <a:rPr lang="ru-RU" dirty="0" err="1"/>
              <a:t>міндеттемесін</a:t>
            </a:r>
            <a:r>
              <a:rPr lang="ru-RU" dirty="0"/>
              <a:t> </a:t>
            </a:r>
            <a:r>
              <a:rPr lang="ru-RU" dirty="0" err="1"/>
              <a:t>есептеу</a:t>
            </a:r>
            <a:r>
              <a:rPr lang="ru-RU" dirty="0"/>
              <a:t> </a:t>
            </a:r>
            <a:r>
              <a:rPr lang="ru-RU" dirty="0" err="1"/>
              <a:t>үшін</a:t>
            </a:r>
            <a:r>
              <a:rPr lang="ru-RU" dirty="0"/>
              <a:t> </a:t>
            </a:r>
            <a:r>
              <a:rPr lang="ru-RU" dirty="0" err="1"/>
              <a:t>негіз</a:t>
            </a:r>
            <a:r>
              <a:rPr lang="ru-RU" dirty="0"/>
              <a:t> </a:t>
            </a:r>
            <a:r>
              <a:rPr lang="ru-RU" dirty="0" err="1"/>
              <a:t>болып</a:t>
            </a:r>
            <a:r>
              <a:rPr lang="ru-RU" dirty="0"/>
              <a:t> </a:t>
            </a:r>
            <a:r>
              <a:rPr lang="ru-RU" dirty="0" err="1"/>
              <a:t>табылатын</a:t>
            </a:r>
            <a:r>
              <a:rPr lang="ru-RU" dirty="0"/>
              <a:t> </a:t>
            </a:r>
            <a:r>
              <a:rPr lang="ru-RU" dirty="0" err="1"/>
              <a:t>өзге</a:t>
            </a:r>
            <a:r>
              <a:rPr lang="ru-RU" dirty="0"/>
              <a:t> де </a:t>
            </a:r>
            <a:r>
              <a:rPr lang="ru-RU" dirty="0" err="1"/>
              <a:t>құжаттарды</a:t>
            </a:r>
            <a:r>
              <a:rPr lang="ru-RU" dirty="0"/>
              <a:t> </a:t>
            </a:r>
            <a:r>
              <a:rPr lang="ru-RU" dirty="0" err="1"/>
              <a:t>қамтиды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6899454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k-KZ" sz="2800" dirty="0"/>
              <a:t>Салық есебінің саясатында келесілердің бағдары болуы тиіс:</a:t>
            </a:r>
            <a:r>
              <a:rPr lang="ru-RU" sz="2800" dirty="0"/>
              <a:t/>
            </a:r>
            <a:br>
              <a:rPr lang="ru-RU" sz="2800" dirty="0"/>
            </a:b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 fontScale="85000" lnSpcReduction="20000"/>
          </a:bodyPr>
          <a:lstStyle/>
          <a:p>
            <a:pPr lvl="0"/>
            <a:r>
              <a:rPr lang="kk-KZ" dirty="0" smtClean="0"/>
              <a:t>Ұйымның </a:t>
            </a:r>
            <a:r>
              <a:rPr lang="kk-KZ" dirty="0"/>
              <a:t>басшысы - өйткені ол оның қалыптасуы үшін жауапкершілікте;</a:t>
            </a:r>
            <a:endParaRPr lang="ru-RU" dirty="0"/>
          </a:p>
          <a:p>
            <a:pPr lvl="0"/>
            <a:r>
              <a:rPr lang="kk-KZ" dirty="0"/>
              <a:t>Бас бухгалтер – ұйымның қаржылық есеп берулерін құрастыратындықтан;</a:t>
            </a:r>
            <a:endParaRPr lang="ru-RU" dirty="0"/>
          </a:p>
          <a:p>
            <a:pPr lvl="0"/>
            <a:r>
              <a:rPr lang="kk-KZ" dirty="0"/>
              <a:t>Салық бойынша маман – оның кәсіби қатысуымен ғана Ережелердің мазмұнын сауатты және жан-жақты растауға болады;</a:t>
            </a:r>
            <a:endParaRPr lang="ru-RU" dirty="0"/>
          </a:p>
          <a:p>
            <a:pPr lvl="0"/>
            <a:r>
              <a:rPr lang="kk-KZ" dirty="0"/>
              <a:t>аудитор - өйткені салық есебі аудиторлық тексерудің негізгі объектілерінің бірі болып табылады;</a:t>
            </a:r>
            <a:endParaRPr lang="ru-RU" dirty="0"/>
          </a:p>
          <a:p>
            <a:pPr lvl="0"/>
            <a:r>
              <a:rPr lang="kk-KZ" dirty="0"/>
              <a:t>салық инспекторы  - өйткені салық есебі саясатының элементтерінен ақыры салық салудың белгілі бір объектісінің қалыптасу тәртібі тәуелді.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708940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kk-KZ" b="1" dirty="0"/>
              <a:t>Қазақстан Республикасының салық жүйесі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kk-KZ" dirty="0"/>
              <a:t>Салықтардың экономикалық мәні мынада: </a:t>
            </a:r>
            <a:endParaRPr lang="ru-RU" dirty="0"/>
          </a:p>
          <a:p>
            <a:r>
              <a:rPr lang="kk-KZ" dirty="0" smtClean="0"/>
              <a:t>біріншіден</a:t>
            </a:r>
            <a:r>
              <a:rPr lang="kk-KZ" dirty="0"/>
              <a:t>, салықтар шаруашылық жүргізуші субъектілер мен халық табысының  қалыптасуындағы қаржылық  қатынастардың бір бөлігін көрсетеді. </a:t>
            </a:r>
            <a:endParaRPr lang="ru-RU" dirty="0"/>
          </a:p>
          <a:p>
            <a:r>
              <a:rPr lang="kk-KZ" dirty="0" smtClean="0"/>
              <a:t>екіншіден</a:t>
            </a:r>
            <a:r>
              <a:rPr lang="kk-KZ" dirty="0"/>
              <a:t>, шаруашылық жүргізуші субъектілер мен халық табысының белгілі бір мөлшерін мемлекет үлесіне жинақтап, жиынтықтаудың қаржылық қатынастарын көрсетеді.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348540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692696"/>
            <a:ext cx="8229600" cy="1143000"/>
          </a:xfrm>
        </p:spPr>
        <p:txBody>
          <a:bodyPr>
            <a:noAutofit/>
          </a:bodyPr>
          <a:lstStyle/>
          <a:p>
            <a:r>
              <a:rPr lang="ru-RU" sz="2000" dirty="0" err="1"/>
              <a:t>С</a:t>
            </a:r>
            <a:r>
              <a:rPr lang="ru-RU" sz="2000" dirty="0" err="1" smtClean="0"/>
              <a:t>алық</a:t>
            </a:r>
            <a:r>
              <a:rPr lang="ru-RU" sz="2000" dirty="0" smtClean="0"/>
              <a:t> </a:t>
            </a:r>
            <a:r>
              <a:rPr lang="ru-RU" sz="2000" dirty="0" err="1" smtClean="0"/>
              <a:t>механизмі</a:t>
            </a:r>
            <a:r>
              <a:rPr lang="ru-RU" sz="2000" dirty="0" smtClean="0"/>
              <a:t> </a:t>
            </a:r>
            <a:r>
              <a:rPr lang="ru-RU" sz="2000" dirty="0" err="1"/>
              <a:t>белгілі</a:t>
            </a:r>
            <a:r>
              <a:rPr lang="ru-RU" sz="2000" dirty="0"/>
              <a:t> </a:t>
            </a:r>
            <a:r>
              <a:rPr lang="ru-RU" sz="2000" dirty="0" err="1"/>
              <a:t>бір</a:t>
            </a:r>
            <a:r>
              <a:rPr lang="ru-RU" sz="2000" dirty="0"/>
              <a:t> </a:t>
            </a:r>
            <a:r>
              <a:rPr lang="ru-RU" sz="2000" dirty="0" err="1"/>
              <a:t>салық</a:t>
            </a:r>
            <a:r>
              <a:rPr lang="ru-RU" sz="2000" dirty="0"/>
              <a:t> </a:t>
            </a:r>
            <a:r>
              <a:rPr lang="ru-RU" sz="2000" dirty="0" err="1"/>
              <a:t>элементтерінен</a:t>
            </a:r>
            <a:r>
              <a:rPr lang="ru-RU" sz="2000" dirty="0"/>
              <a:t> </a:t>
            </a:r>
            <a:r>
              <a:rPr lang="ru-RU" sz="2000" dirty="0" err="1"/>
              <a:t>тұрады</a:t>
            </a:r>
            <a:r>
              <a:rPr lang="ru-RU" sz="2000" dirty="0" smtClean="0"/>
              <a:t>.</a:t>
            </a:r>
            <a:br>
              <a:rPr lang="ru-RU" sz="2000" dirty="0" smtClean="0"/>
            </a:br>
            <a:r>
              <a:rPr lang="ru-RU" sz="2000" dirty="0" smtClean="0"/>
              <a:t> </a:t>
            </a:r>
            <a:r>
              <a:rPr lang="ru-RU" sz="2000" dirty="0" err="1"/>
              <a:t>Салық</a:t>
            </a:r>
            <a:r>
              <a:rPr lang="ru-RU" sz="2000" dirty="0"/>
              <a:t> салу </a:t>
            </a:r>
            <a:r>
              <a:rPr lang="ru-RU" sz="2000" dirty="0" err="1"/>
              <a:t>элементтері</a:t>
            </a:r>
            <a:r>
              <a:rPr lang="ru-RU" sz="2000" dirty="0"/>
              <a:t> </a:t>
            </a:r>
            <a:r>
              <a:rPr lang="ru-RU" sz="2000" dirty="0" err="1"/>
              <a:t>мыналар</a:t>
            </a:r>
            <a:r>
              <a:rPr lang="ru-RU" sz="2000" dirty="0"/>
              <a:t>: субъект, объект, </a:t>
            </a:r>
            <a:r>
              <a:rPr lang="ru-RU" sz="2000" dirty="0" err="1"/>
              <a:t>салық</a:t>
            </a:r>
            <a:r>
              <a:rPr lang="ru-RU" sz="2000" dirty="0"/>
              <a:t> </a:t>
            </a:r>
            <a:r>
              <a:rPr lang="ru-RU" sz="2000" dirty="0" err="1"/>
              <a:t>көзі</a:t>
            </a:r>
            <a:r>
              <a:rPr lang="ru-RU" sz="2000" dirty="0"/>
              <a:t>, </a:t>
            </a:r>
            <a:r>
              <a:rPr lang="ru-RU" sz="2000" dirty="0" err="1"/>
              <a:t>салық</a:t>
            </a:r>
            <a:r>
              <a:rPr lang="ru-RU" sz="2000" dirty="0"/>
              <a:t> </a:t>
            </a:r>
            <a:r>
              <a:rPr lang="ru-RU" sz="2000" dirty="0" err="1"/>
              <a:t>ставкасы</a:t>
            </a:r>
            <a:r>
              <a:rPr lang="ru-RU" sz="2000" dirty="0"/>
              <a:t>, </a:t>
            </a:r>
            <a:r>
              <a:rPr lang="ru-RU" sz="2000" dirty="0" err="1"/>
              <a:t>салық</a:t>
            </a:r>
            <a:r>
              <a:rPr lang="ru-RU" sz="2000" dirty="0"/>
              <a:t> </a:t>
            </a:r>
            <a:r>
              <a:rPr lang="ru-RU" sz="2000" dirty="0" err="1"/>
              <a:t>өлшем</a:t>
            </a:r>
            <a:r>
              <a:rPr lang="ru-RU" sz="2000" dirty="0"/>
              <a:t> </a:t>
            </a:r>
            <a:r>
              <a:rPr lang="ru-RU" sz="2000" dirty="0" err="1"/>
              <a:t>бірлігі</a:t>
            </a:r>
            <a:r>
              <a:rPr lang="ru-RU" sz="2000" dirty="0"/>
              <a:t>,  </a:t>
            </a:r>
            <a:r>
              <a:rPr lang="ru-RU" sz="2000" dirty="0" err="1"/>
              <a:t>салық</a:t>
            </a:r>
            <a:r>
              <a:rPr lang="ru-RU" sz="2000" dirty="0"/>
              <a:t> </a:t>
            </a:r>
            <a:r>
              <a:rPr lang="ru-RU" sz="2000" dirty="0" err="1"/>
              <a:t>жеңілдіктері</a:t>
            </a:r>
            <a:r>
              <a:rPr lang="ru-RU" sz="2000" dirty="0"/>
              <a:t>, </a:t>
            </a:r>
            <a:r>
              <a:rPr lang="ru-RU" sz="2000" dirty="0" err="1"/>
              <a:t>салық</a:t>
            </a:r>
            <a:r>
              <a:rPr lang="ru-RU" sz="2000" dirty="0"/>
              <a:t> </a:t>
            </a:r>
            <a:r>
              <a:rPr lang="ru-RU" sz="2000" dirty="0" err="1"/>
              <a:t>төлеу</a:t>
            </a:r>
            <a:r>
              <a:rPr lang="ru-RU" sz="2000" dirty="0"/>
              <a:t> </a:t>
            </a:r>
            <a:r>
              <a:rPr lang="ru-RU" sz="2000" dirty="0" err="1"/>
              <a:t>мерзімі</a:t>
            </a:r>
            <a:r>
              <a:rPr lang="ru-RU" sz="2000" dirty="0"/>
              <a:t> мен </a:t>
            </a:r>
            <a:r>
              <a:rPr lang="ru-RU" sz="2000" dirty="0" err="1"/>
              <a:t>тәртібі</a:t>
            </a:r>
            <a:r>
              <a:rPr lang="ru-RU" sz="2000" dirty="0"/>
              <a:t>, </a:t>
            </a:r>
            <a:r>
              <a:rPr lang="ru-RU" sz="2000" dirty="0" err="1"/>
              <a:t>салық</a:t>
            </a:r>
            <a:r>
              <a:rPr lang="ru-RU" sz="2000" dirty="0"/>
              <a:t> </a:t>
            </a:r>
            <a:r>
              <a:rPr lang="ru-RU" sz="2000" dirty="0" err="1"/>
              <a:t>төлеушінің</a:t>
            </a:r>
            <a:r>
              <a:rPr lang="ru-RU" sz="2000" dirty="0"/>
              <a:t> </a:t>
            </a:r>
            <a:r>
              <a:rPr lang="ru-RU" sz="2000" dirty="0" err="1"/>
              <a:t>және</a:t>
            </a:r>
            <a:r>
              <a:rPr lang="ru-RU" sz="2000" dirty="0"/>
              <a:t> </a:t>
            </a:r>
            <a:r>
              <a:rPr lang="ru-RU" sz="2000" dirty="0" err="1"/>
              <a:t>салық</a:t>
            </a:r>
            <a:r>
              <a:rPr lang="ru-RU" sz="2000" dirty="0"/>
              <a:t> </a:t>
            </a:r>
            <a:r>
              <a:rPr lang="ru-RU" sz="2000" dirty="0" err="1"/>
              <a:t>қызметі</a:t>
            </a:r>
            <a:r>
              <a:rPr lang="ru-RU" sz="2000" dirty="0"/>
              <a:t> </a:t>
            </a:r>
            <a:r>
              <a:rPr lang="ru-RU" sz="2000" dirty="0" err="1"/>
              <a:t>органдарының</a:t>
            </a:r>
            <a:r>
              <a:rPr lang="ru-RU" sz="2000" dirty="0"/>
              <a:t> </a:t>
            </a:r>
            <a:r>
              <a:rPr lang="ru-RU" sz="2000" dirty="0" err="1"/>
              <a:t>құқықтары</a:t>
            </a:r>
            <a:r>
              <a:rPr lang="ru-RU" sz="2000" dirty="0"/>
              <a:t> мен </a:t>
            </a:r>
            <a:r>
              <a:rPr lang="ru-RU" sz="2000" dirty="0" err="1"/>
              <a:t>міндеттері</a:t>
            </a:r>
            <a:r>
              <a:rPr lang="ru-RU" sz="2000" dirty="0"/>
              <a:t>, </a:t>
            </a:r>
            <a:r>
              <a:rPr lang="ru-RU" sz="2000" dirty="0" err="1"/>
              <a:t>салық</a:t>
            </a:r>
            <a:r>
              <a:rPr lang="ru-RU" sz="2000" dirty="0"/>
              <a:t> </a:t>
            </a:r>
            <a:r>
              <a:rPr lang="ru-RU" sz="2000" dirty="0" err="1"/>
              <a:t>төлеуін</a:t>
            </a:r>
            <a:r>
              <a:rPr lang="ru-RU" sz="2000" dirty="0"/>
              <a:t> </a:t>
            </a:r>
            <a:r>
              <a:rPr lang="ru-RU" sz="2000" dirty="0" err="1"/>
              <a:t>бақылау</a:t>
            </a:r>
            <a:r>
              <a:rPr lang="ru-RU" sz="2000" dirty="0"/>
              <a:t>, </a:t>
            </a:r>
            <a:r>
              <a:rPr lang="ru-RU" sz="2000" dirty="0" err="1"/>
              <a:t>салықтық</a:t>
            </a:r>
            <a:r>
              <a:rPr lang="ru-RU" sz="2000" dirty="0"/>
              <a:t> </a:t>
            </a:r>
            <a:r>
              <a:rPr lang="ru-RU" sz="2000" dirty="0" err="1"/>
              <a:t>жазалау</a:t>
            </a:r>
            <a:r>
              <a:rPr lang="ru-RU" sz="2000" dirty="0"/>
              <a:t> </a:t>
            </a:r>
            <a:r>
              <a:rPr lang="ru-RU" sz="2000" dirty="0" err="1"/>
              <a:t>шаралары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2132856"/>
            <a:ext cx="8229600" cy="452596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dirty="0" err="1"/>
              <a:t>Салық</a:t>
            </a:r>
            <a:r>
              <a:rPr lang="ru-RU" dirty="0"/>
              <a:t> </a:t>
            </a:r>
            <a:r>
              <a:rPr lang="ru-RU" dirty="0" err="1"/>
              <a:t>төлеуші</a:t>
            </a:r>
            <a:r>
              <a:rPr lang="ru-RU" dirty="0"/>
              <a:t> (субъект) -  </a:t>
            </a:r>
            <a:r>
              <a:rPr lang="ru-RU" dirty="0" err="1"/>
              <a:t>салықты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бюджетке</a:t>
            </a:r>
            <a:r>
              <a:rPr lang="ru-RU" dirty="0"/>
              <a:t> </a:t>
            </a:r>
            <a:r>
              <a:rPr lang="ru-RU" dirty="0" err="1"/>
              <a:t>төленетін</a:t>
            </a:r>
            <a:r>
              <a:rPr lang="ru-RU" dirty="0"/>
              <a:t> </a:t>
            </a:r>
            <a:r>
              <a:rPr lang="ru-RU" dirty="0" err="1"/>
              <a:t>басқа</a:t>
            </a:r>
            <a:r>
              <a:rPr lang="ru-RU" dirty="0"/>
              <a:t> да </a:t>
            </a:r>
            <a:r>
              <a:rPr lang="ru-RU" dirty="0" err="1"/>
              <a:t>міндетті</a:t>
            </a:r>
            <a:r>
              <a:rPr lang="ru-RU" dirty="0"/>
              <a:t> </a:t>
            </a:r>
            <a:r>
              <a:rPr lang="ru-RU" dirty="0" err="1"/>
              <a:t>төлемдерді</a:t>
            </a:r>
            <a:r>
              <a:rPr lang="ru-RU" dirty="0"/>
              <a:t> </a:t>
            </a:r>
            <a:r>
              <a:rPr lang="ru-RU" dirty="0" err="1"/>
              <a:t>төлеу</a:t>
            </a:r>
            <a:r>
              <a:rPr lang="ru-RU" dirty="0"/>
              <a:t> </a:t>
            </a:r>
            <a:r>
              <a:rPr lang="ru-RU" dirty="0" err="1"/>
              <a:t>жөніндегі</a:t>
            </a:r>
            <a:r>
              <a:rPr lang="ru-RU" dirty="0"/>
              <a:t> </a:t>
            </a:r>
            <a:r>
              <a:rPr lang="ru-RU" dirty="0" err="1"/>
              <a:t>заңды</a:t>
            </a:r>
            <a:r>
              <a:rPr lang="ru-RU" dirty="0"/>
              <a:t> </a:t>
            </a:r>
            <a:r>
              <a:rPr lang="ru-RU" dirty="0" err="1"/>
              <a:t>міндеті</a:t>
            </a:r>
            <a:r>
              <a:rPr lang="ru-RU" dirty="0"/>
              <a:t> бар </a:t>
            </a:r>
            <a:r>
              <a:rPr lang="ru-RU" dirty="0" err="1"/>
              <a:t>тұлға</a:t>
            </a:r>
            <a:r>
              <a:rPr lang="ru-RU" dirty="0"/>
              <a:t>. </a:t>
            </a:r>
            <a:r>
              <a:rPr lang="ru-RU" dirty="0" err="1"/>
              <a:t>Қазақстан</a:t>
            </a:r>
            <a:r>
              <a:rPr lang="ru-RU" dirty="0"/>
              <a:t> </a:t>
            </a:r>
            <a:r>
              <a:rPr lang="ru-RU" dirty="0" err="1"/>
              <a:t>Республикасының</a:t>
            </a:r>
            <a:r>
              <a:rPr lang="ru-RU" dirty="0"/>
              <a:t> </a:t>
            </a:r>
            <a:r>
              <a:rPr lang="ru-RU" dirty="0" err="1"/>
              <a:t>салық</a:t>
            </a:r>
            <a:r>
              <a:rPr lang="ru-RU" dirty="0"/>
              <a:t> </a:t>
            </a:r>
            <a:r>
              <a:rPr lang="ru-RU" dirty="0" err="1"/>
              <a:t>төлеушілері</a:t>
            </a:r>
            <a:r>
              <a:rPr lang="ru-RU" dirty="0"/>
              <a:t>: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1</a:t>
            </a:r>
            <a:r>
              <a:rPr lang="ru-RU" dirty="0"/>
              <a:t>) резидент </a:t>
            </a:r>
            <a:r>
              <a:rPr lang="ru-RU" dirty="0" err="1"/>
              <a:t>және</a:t>
            </a:r>
            <a:r>
              <a:rPr lang="ru-RU" dirty="0"/>
              <a:t>  резидент </a:t>
            </a:r>
            <a:r>
              <a:rPr lang="ru-RU" dirty="0" err="1"/>
              <a:t>емес</a:t>
            </a:r>
            <a:r>
              <a:rPr lang="ru-RU" dirty="0"/>
              <a:t> </a:t>
            </a:r>
            <a:r>
              <a:rPr lang="ru-RU" dirty="0" err="1"/>
              <a:t>заңды</a:t>
            </a:r>
            <a:r>
              <a:rPr lang="ru-RU" dirty="0"/>
              <a:t> </a:t>
            </a:r>
            <a:r>
              <a:rPr lang="ru-RU" dirty="0" err="1"/>
              <a:t>тұлғалар</a:t>
            </a:r>
            <a:r>
              <a:rPr lang="ru-RU" dirty="0"/>
              <a:t>; </a:t>
            </a:r>
          </a:p>
          <a:p>
            <a:pPr marL="0" indent="0">
              <a:buNone/>
            </a:pPr>
            <a:r>
              <a:rPr lang="ru-RU" dirty="0"/>
              <a:t>2) </a:t>
            </a:r>
            <a:r>
              <a:rPr lang="ru-RU" dirty="0" err="1"/>
              <a:t>Қазақстан</a:t>
            </a:r>
            <a:r>
              <a:rPr lang="ru-RU" dirty="0"/>
              <a:t> </a:t>
            </a:r>
            <a:r>
              <a:rPr lang="ru-RU" dirty="0" err="1"/>
              <a:t>Республикасының</a:t>
            </a:r>
            <a:r>
              <a:rPr lang="ru-RU" dirty="0"/>
              <a:t> </a:t>
            </a:r>
            <a:r>
              <a:rPr lang="ru-RU" dirty="0" err="1"/>
              <a:t>азаматтары</a:t>
            </a:r>
            <a:r>
              <a:rPr lang="ru-RU" dirty="0"/>
              <a:t>, </a:t>
            </a:r>
            <a:r>
              <a:rPr lang="ru-RU" dirty="0" err="1"/>
              <a:t>шетел</a:t>
            </a:r>
            <a:r>
              <a:rPr lang="ru-RU" dirty="0"/>
              <a:t> </a:t>
            </a:r>
            <a:r>
              <a:rPr lang="ru-RU" dirty="0" err="1"/>
              <a:t>азаматтары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азаматтығы</a:t>
            </a:r>
            <a:r>
              <a:rPr lang="ru-RU" dirty="0"/>
              <a:t> </a:t>
            </a:r>
            <a:r>
              <a:rPr lang="ru-RU" dirty="0" err="1"/>
              <a:t>жоқ</a:t>
            </a:r>
            <a:r>
              <a:rPr lang="ru-RU" dirty="0"/>
              <a:t> </a:t>
            </a:r>
            <a:r>
              <a:rPr lang="ru-RU" dirty="0" err="1"/>
              <a:t>адамдар</a:t>
            </a:r>
            <a:r>
              <a:rPr lang="ru-RU" dirty="0"/>
              <a:t> </a:t>
            </a:r>
            <a:r>
              <a:rPr lang="ru-RU" dirty="0" err="1"/>
              <a:t>болып</a:t>
            </a:r>
            <a:r>
              <a:rPr lang="ru-RU" dirty="0"/>
              <a:t> </a:t>
            </a:r>
            <a:r>
              <a:rPr lang="ru-RU" dirty="0" err="1"/>
              <a:t>жіктеледі</a:t>
            </a:r>
            <a:r>
              <a:rPr lang="ru-RU" dirty="0"/>
              <a:t>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140008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k-KZ" b="1" dirty="0"/>
              <a:t>Салық төлеушілердің құқығы: 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760640"/>
          </a:xfrm>
        </p:spPr>
        <p:txBody>
          <a:bodyPr>
            <a:normAutofit fontScale="70000" lnSpcReduction="20000"/>
          </a:bodyPr>
          <a:lstStyle/>
          <a:p>
            <a:pPr lvl="0"/>
            <a:r>
              <a:rPr lang="kk-KZ" dirty="0" smtClean="0"/>
              <a:t>қолданылып </a:t>
            </a:r>
            <a:r>
              <a:rPr lang="kk-KZ" dirty="0"/>
              <a:t>жүрген салық және бюджетке төленетін басқа да міндетті төлемдер туралы, салық заңдарындағы өзгерістер туралы салық қызметі органдарынан ақпарат алу; </a:t>
            </a:r>
            <a:endParaRPr lang="ru-RU" dirty="0"/>
          </a:p>
          <a:p>
            <a:pPr lvl="0"/>
            <a:r>
              <a:rPr lang="kk-KZ" dirty="0"/>
              <a:t>салық қатынастары мәселелері бойынша өз мүдделерін қорғау және оны өзі, не өз өкілі арқылы білдіру; </a:t>
            </a:r>
            <a:endParaRPr lang="ru-RU" dirty="0"/>
          </a:p>
          <a:p>
            <a:pPr lvl="0"/>
            <a:r>
              <a:rPr lang="kk-KZ" dirty="0"/>
              <a:t>салық  бақылауы нәтижелері бойынша салық және бюджетке төленетін басқа да міндетті төлемдерді есептеу мен төлеу жөнінде салық қызметі органдарына  түсіндірме табыс ету; </a:t>
            </a:r>
            <a:endParaRPr lang="ru-RU" dirty="0"/>
          </a:p>
          <a:p>
            <a:pPr lvl="0"/>
            <a:r>
              <a:rPr lang="ru-RU" dirty="0" err="1"/>
              <a:t>салық</a:t>
            </a:r>
            <a:r>
              <a:rPr lang="ru-RU" dirty="0"/>
              <a:t> </a:t>
            </a:r>
            <a:r>
              <a:rPr lang="ru-RU" dirty="0" err="1"/>
              <a:t>бақылауы</a:t>
            </a:r>
            <a:r>
              <a:rPr lang="ru-RU" dirty="0"/>
              <a:t> </a:t>
            </a:r>
            <a:r>
              <a:rPr lang="ru-RU" dirty="0" err="1"/>
              <a:t>нәтижелерін</a:t>
            </a:r>
            <a:r>
              <a:rPr lang="ru-RU" dirty="0"/>
              <a:t> </a:t>
            </a:r>
            <a:r>
              <a:rPr lang="ru-RU" dirty="0" err="1"/>
              <a:t>алу</a:t>
            </a:r>
            <a:r>
              <a:rPr lang="ru-RU" dirty="0"/>
              <a:t>; </a:t>
            </a:r>
          </a:p>
          <a:p>
            <a:pPr lvl="0"/>
            <a:r>
              <a:rPr lang="ru-RU" dirty="0" err="1"/>
              <a:t>жеке</a:t>
            </a:r>
            <a:r>
              <a:rPr lang="ru-RU" dirty="0"/>
              <a:t> </a:t>
            </a:r>
            <a:r>
              <a:rPr lang="ru-RU" dirty="0" err="1"/>
              <a:t>шотынан</a:t>
            </a:r>
            <a:r>
              <a:rPr lang="ru-RU" dirty="0"/>
              <a:t> </a:t>
            </a:r>
            <a:r>
              <a:rPr lang="ru-RU" dirty="0" err="1"/>
              <a:t>салық</a:t>
            </a:r>
            <a:r>
              <a:rPr lang="ru-RU" dirty="0"/>
              <a:t> </a:t>
            </a:r>
            <a:r>
              <a:rPr lang="ru-RU" dirty="0" err="1"/>
              <a:t>міндеттемелерінің</a:t>
            </a:r>
            <a:r>
              <a:rPr lang="ru-RU" dirty="0"/>
              <a:t> </a:t>
            </a:r>
            <a:r>
              <a:rPr lang="ru-RU" dirty="0" err="1"/>
              <a:t>орындалуы</a:t>
            </a:r>
            <a:r>
              <a:rPr lang="ru-RU" dirty="0"/>
              <a:t> </a:t>
            </a:r>
            <a:r>
              <a:rPr lang="ru-RU" dirty="0" err="1"/>
              <a:t>бойынша</a:t>
            </a:r>
            <a:r>
              <a:rPr lang="ru-RU" dirty="0"/>
              <a:t> </a:t>
            </a:r>
            <a:r>
              <a:rPr lang="ru-RU" dirty="0" err="1"/>
              <a:t>бюджетпен</a:t>
            </a:r>
            <a:r>
              <a:rPr lang="ru-RU" dirty="0"/>
              <a:t> </a:t>
            </a:r>
            <a:r>
              <a:rPr lang="ru-RU" dirty="0" err="1"/>
              <a:t>есеп</a:t>
            </a:r>
            <a:r>
              <a:rPr lang="ru-RU" dirty="0"/>
              <a:t> </a:t>
            </a:r>
            <a:r>
              <a:rPr lang="ru-RU" dirty="0" err="1"/>
              <a:t>айрысудың</a:t>
            </a:r>
            <a:r>
              <a:rPr lang="ru-RU" dirty="0"/>
              <a:t> </a:t>
            </a:r>
            <a:r>
              <a:rPr lang="ru-RU" dirty="0" err="1"/>
              <a:t>жай-күйі</a:t>
            </a:r>
            <a:r>
              <a:rPr lang="ru-RU" dirty="0"/>
              <a:t> </a:t>
            </a:r>
            <a:r>
              <a:rPr lang="ru-RU" dirty="0" err="1"/>
              <a:t>туралы</a:t>
            </a:r>
            <a:r>
              <a:rPr lang="ru-RU" dirty="0"/>
              <a:t> </a:t>
            </a:r>
            <a:r>
              <a:rPr lang="ru-RU" dirty="0" err="1"/>
              <a:t>көшірме</a:t>
            </a:r>
            <a:r>
              <a:rPr lang="ru-RU" dirty="0"/>
              <a:t> </a:t>
            </a:r>
            <a:r>
              <a:rPr lang="ru-RU" dirty="0" err="1"/>
              <a:t>алу</a:t>
            </a:r>
            <a:r>
              <a:rPr lang="ru-RU" dirty="0"/>
              <a:t>; </a:t>
            </a:r>
          </a:p>
          <a:p>
            <a:pPr lvl="0"/>
            <a:r>
              <a:rPr lang="ru-RU" dirty="0" err="1"/>
              <a:t>Салық</a:t>
            </a:r>
            <a:r>
              <a:rPr lang="ru-RU" dirty="0"/>
              <a:t> </a:t>
            </a:r>
            <a:r>
              <a:rPr lang="ru-RU" dirty="0" err="1"/>
              <a:t>Кодексінде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Қазақстан</a:t>
            </a:r>
            <a:r>
              <a:rPr lang="ru-RU" dirty="0"/>
              <a:t> </a:t>
            </a:r>
            <a:r>
              <a:rPr lang="ru-RU" dirty="0" err="1"/>
              <a:t>Республикасының</a:t>
            </a:r>
            <a:r>
              <a:rPr lang="ru-RU" dirty="0"/>
              <a:t> </a:t>
            </a:r>
            <a:r>
              <a:rPr lang="ru-RU" dirty="0" err="1"/>
              <a:t>басқа</a:t>
            </a:r>
            <a:r>
              <a:rPr lang="ru-RU" dirty="0"/>
              <a:t> да </a:t>
            </a:r>
            <a:r>
              <a:rPr lang="ru-RU" dirty="0" err="1"/>
              <a:t>заң</a:t>
            </a:r>
            <a:r>
              <a:rPr lang="ru-RU" dirty="0"/>
              <a:t> </a:t>
            </a:r>
            <a:r>
              <a:rPr lang="ru-RU" dirty="0" err="1"/>
              <a:t>актілерінде</a:t>
            </a:r>
            <a:r>
              <a:rPr lang="ru-RU" dirty="0"/>
              <a:t> </a:t>
            </a:r>
            <a:r>
              <a:rPr lang="ru-RU" dirty="0" err="1"/>
              <a:t>белгіленген</a:t>
            </a:r>
            <a:r>
              <a:rPr lang="ru-RU" dirty="0"/>
              <a:t> </a:t>
            </a:r>
            <a:r>
              <a:rPr lang="ru-RU" dirty="0" err="1"/>
              <a:t>тәртіппен</a:t>
            </a:r>
            <a:r>
              <a:rPr lang="ru-RU" dirty="0"/>
              <a:t> </a:t>
            </a:r>
            <a:r>
              <a:rPr lang="ru-RU" dirty="0" err="1"/>
              <a:t>салықтық</a:t>
            </a:r>
            <a:r>
              <a:rPr lang="ru-RU" dirty="0"/>
              <a:t> </a:t>
            </a:r>
            <a:r>
              <a:rPr lang="ru-RU" dirty="0" err="1"/>
              <a:t>тексеру</a:t>
            </a:r>
            <a:r>
              <a:rPr lang="ru-RU" dirty="0"/>
              <a:t> </a:t>
            </a:r>
            <a:r>
              <a:rPr lang="ru-RU" dirty="0" err="1"/>
              <a:t>актілері</a:t>
            </a:r>
            <a:r>
              <a:rPr lang="ru-RU" dirty="0"/>
              <a:t> </a:t>
            </a:r>
            <a:r>
              <a:rPr lang="ru-RU" dirty="0" err="1" smtClean="0"/>
              <a:t>бойынша</a:t>
            </a:r>
            <a:r>
              <a:rPr lang="ru-RU" dirty="0" smtClean="0"/>
              <a:t> </a:t>
            </a:r>
            <a:r>
              <a:rPr lang="ru-RU" dirty="0" err="1"/>
              <a:t>хабарламаға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салық</a:t>
            </a:r>
            <a:r>
              <a:rPr lang="ru-RU" dirty="0"/>
              <a:t> </a:t>
            </a:r>
            <a:r>
              <a:rPr lang="ru-RU" dirty="0" err="1"/>
              <a:t>қызметі</a:t>
            </a:r>
            <a:r>
              <a:rPr lang="ru-RU" dirty="0"/>
              <a:t> </a:t>
            </a:r>
            <a:r>
              <a:rPr lang="ru-RU" dirty="0" err="1"/>
              <a:t>органдары</a:t>
            </a:r>
            <a:r>
              <a:rPr lang="ru-RU" dirty="0"/>
              <a:t> </a:t>
            </a:r>
            <a:r>
              <a:rPr lang="ru-RU" dirty="0" err="1"/>
              <a:t>лауазымды</a:t>
            </a:r>
            <a:r>
              <a:rPr lang="ru-RU" dirty="0"/>
              <a:t> </a:t>
            </a:r>
            <a:r>
              <a:rPr lang="ru-RU" dirty="0" err="1"/>
              <a:t>адамдарының</a:t>
            </a:r>
            <a:r>
              <a:rPr lang="ru-RU" dirty="0"/>
              <a:t> </a:t>
            </a:r>
            <a:r>
              <a:rPr lang="ru-RU" dirty="0" err="1"/>
              <a:t>әрекетіне</a:t>
            </a:r>
            <a:r>
              <a:rPr lang="ru-RU" dirty="0"/>
              <a:t> (</a:t>
            </a:r>
            <a:r>
              <a:rPr lang="ru-RU" dirty="0" err="1"/>
              <a:t>әрекетсіздігіне</a:t>
            </a:r>
            <a:r>
              <a:rPr lang="ru-RU" dirty="0"/>
              <a:t>) </a:t>
            </a:r>
            <a:r>
              <a:rPr lang="ru-RU" dirty="0" err="1"/>
              <a:t>шағым</a:t>
            </a:r>
            <a:r>
              <a:rPr lang="ru-RU" dirty="0"/>
              <a:t> </a:t>
            </a:r>
            <a:r>
              <a:rPr lang="ru-RU" dirty="0" err="1"/>
              <a:t>жасау</a:t>
            </a:r>
            <a:r>
              <a:rPr lang="ru-RU" dirty="0"/>
              <a:t>; </a:t>
            </a:r>
          </a:p>
          <a:p>
            <a:pPr lvl="0"/>
            <a:r>
              <a:rPr lang="ru-RU" dirty="0" err="1"/>
              <a:t>салық</a:t>
            </a:r>
            <a:r>
              <a:rPr lang="ru-RU" dirty="0"/>
              <a:t> </a:t>
            </a:r>
            <a:r>
              <a:rPr lang="ru-RU" dirty="0" err="1"/>
              <a:t>құпиясының</a:t>
            </a:r>
            <a:r>
              <a:rPr lang="ru-RU" dirty="0"/>
              <a:t> </a:t>
            </a:r>
            <a:r>
              <a:rPr lang="ru-RU" dirty="0" err="1"/>
              <a:t>сақталуын</a:t>
            </a:r>
            <a:r>
              <a:rPr lang="ru-RU" dirty="0"/>
              <a:t> </a:t>
            </a:r>
            <a:r>
              <a:rPr lang="ru-RU" dirty="0" err="1"/>
              <a:t>талап</a:t>
            </a:r>
            <a:r>
              <a:rPr lang="ru-RU" dirty="0"/>
              <a:t> </a:t>
            </a:r>
            <a:r>
              <a:rPr lang="ru-RU" dirty="0" err="1"/>
              <a:t>ету</a:t>
            </a:r>
            <a:r>
              <a:rPr lang="ru-RU" dirty="0"/>
              <a:t>; </a:t>
            </a:r>
          </a:p>
          <a:p>
            <a:r>
              <a:rPr lang="ru-RU" dirty="0" err="1"/>
              <a:t>салық</a:t>
            </a:r>
            <a:r>
              <a:rPr lang="ru-RU" dirty="0"/>
              <a:t> </a:t>
            </a:r>
            <a:r>
              <a:rPr lang="ru-RU" dirty="0" err="1"/>
              <a:t>салуға</a:t>
            </a:r>
            <a:r>
              <a:rPr lang="ru-RU" dirty="0"/>
              <a:t> </a:t>
            </a:r>
            <a:r>
              <a:rPr lang="ru-RU" dirty="0" err="1"/>
              <a:t>қатысы</a:t>
            </a:r>
            <a:r>
              <a:rPr lang="ru-RU" dirty="0"/>
              <a:t> </a:t>
            </a:r>
            <a:r>
              <a:rPr lang="ru-RU" dirty="0" err="1"/>
              <a:t>жоқ</a:t>
            </a:r>
            <a:r>
              <a:rPr lang="ru-RU" dirty="0"/>
              <a:t> </a:t>
            </a:r>
            <a:r>
              <a:rPr lang="ru-RU" dirty="0" err="1"/>
              <a:t>ақпарат</a:t>
            </a:r>
            <a:r>
              <a:rPr lang="ru-RU" dirty="0"/>
              <a:t> пен </a:t>
            </a:r>
            <a:r>
              <a:rPr lang="ru-RU" dirty="0" err="1"/>
              <a:t>құжаттарды</a:t>
            </a:r>
            <a:r>
              <a:rPr lang="ru-RU" dirty="0"/>
              <a:t> </a:t>
            </a:r>
            <a:r>
              <a:rPr lang="ru-RU" dirty="0" err="1"/>
              <a:t>табыс</a:t>
            </a:r>
            <a:r>
              <a:rPr lang="ru-RU" dirty="0"/>
              <a:t> </a:t>
            </a:r>
            <a:r>
              <a:rPr lang="ru-RU" dirty="0" err="1"/>
              <a:t>етпеу</a:t>
            </a:r>
            <a:r>
              <a:rPr lang="ru-RU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6914162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/>
              <a:t>Салық</a:t>
            </a:r>
            <a:r>
              <a:rPr lang="ru-RU" b="1" dirty="0"/>
              <a:t> </a:t>
            </a:r>
            <a:r>
              <a:rPr lang="ru-RU" b="1" dirty="0" err="1"/>
              <a:t>төлеушінің</a:t>
            </a:r>
            <a:r>
              <a:rPr lang="ru-RU" b="1" dirty="0"/>
              <a:t> </a:t>
            </a:r>
            <a:r>
              <a:rPr lang="ru-RU" b="1" dirty="0" err="1"/>
              <a:t>міндеттері</a:t>
            </a:r>
            <a:r>
              <a:rPr lang="ru-RU" b="1" dirty="0"/>
              <a:t>: 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lvl="0"/>
            <a:r>
              <a:rPr lang="ru-RU" dirty="0" err="1" smtClean="0"/>
              <a:t>салық</a:t>
            </a:r>
            <a:r>
              <a:rPr lang="ru-RU" dirty="0" smtClean="0"/>
              <a:t> </a:t>
            </a:r>
            <a:r>
              <a:rPr lang="ru-RU" dirty="0" err="1"/>
              <a:t>міндеттемелерін</a:t>
            </a:r>
            <a:r>
              <a:rPr lang="ru-RU" dirty="0"/>
              <a:t> дер </a:t>
            </a:r>
            <a:r>
              <a:rPr lang="ru-RU" dirty="0" err="1"/>
              <a:t>кезінде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толық</a:t>
            </a:r>
            <a:r>
              <a:rPr lang="ru-RU" dirty="0"/>
              <a:t> </a:t>
            </a:r>
            <a:r>
              <a:rPr lang="ru-RU" dirty="0" err="1"/>
              <a:t>көлемінде</a:t>
            </a:r>
            <a:r>
              <a:rPr lang="ru-RU" dirty="0"/>
              <a:t> </a:t>
            </a:r>
            <a:r>
              <a:rPr lang="ru-RU" dirty="0" err="1"/>
              <a:t>орындау</a:t>
            </a:r>
            <a:r>
              <a:rPr lang="ru-RU" dirty="0"/>
              <a:t>; </a:t>
            </a:r>
          </a:p>
          <a:p>
            <a:pPr lvl="0"/>
            <a:r>
              <a:rPr lang="ru-RU" dirty="0" err="1"/>
              <a:t>салық</a:t>
            </a:r>
            <a:r>
              <a:rPr lang="ru-RU" dirty="0"/>
              <a:t> </a:t>
            </a:r>
            <a:r>
              <a:rPr lang="ru-RU" dirty="0" err="1"/>
              <a:t>қызметі</a:t>
            </a:r>
            <a:r>
              <a:rPr lang="ru-RU" dirty="0"/>
              <a:t> </a:t>
            </a:r>
            <a:r>
              <a:rPr lang="ru-RU" dirty="0" err="1"/>
              <a:t>органдарының</a:t>
            </a:r>
            <a:r>
              <a:rPr lang="ru-RU" dirty="0"/>
              <a:t> </a:t>
            </a:r>
            <a:r>
              <a:rPr lang="ru-RU" dirty="0" err="1"/>
              <a:t>анықталған</a:t>
            </a:r>
            <a:r>
              <a:rPr lang="ru-RU" dirty="0"/>
              <a:t> </a:t>
            </a:r>
            <a:r>
              <a:rPr lang="ru-RU" dirty="0" err="1"/>
              <a:t>салық</a:t>
            </a:r>
            <a:r>
              <a:rPr lang="ru-RU" dirty="0"/>
              <a:t> </a:t>
            </a:r>
            <a:r>
              <a:rPr lang="ru-RU" dirty="0" err="1"/>
              <a:t>заңдарын</a:t>
            </a:r>
            <a:r>
              <a:rPr lang="ru-RU" dirty="0"/>
              <a:t> </a:t>
            </a:r>
            <a:r>
              <a:rPr lang="ru-RU" dirty="0" err="1"/>
              <a:t>бұзушылықтарды</a:t>
            </a:r>
            <a:r>
              <a:rPr lang="ru-RU" dirty="0"/>
              <a:t> </a:t>
            </a:r>
            <a:r>
              <a:rPr lang="ru-RU" dirty="0" err="1"/>
              <a:t>жою</a:t>
            </a:r>
            <a:r>
              <a:rPr lang="ru-RU" dirty="0"/>
              <a:t> </a:t>
            </a:r>
            <a:r>
              <a:rPr lang="ru-RU" dirty="0" err="1"/>
              <a:t>туралы</a:t>
            </a:r>
            <a:r>
              <a:rPr lang="ru-RU" dirty="0"/>
              <a:t> </a:t>
            </a:r>
            <a:r>
              <a:rPr lang="ru-RU" dirty="0" err="1"/>
              <a:t>заңды</a:t>
            </a:r>
            <a:r>
              <a:rPr lang="ru-RU" dirty="0"/>
              <a:t> </a:t>
            </a:r>
            <a:r>
              <a:rPr lang="ru-RU" dirty="0" err="1"/>
              <a:t>талаптарын</a:t>
            </a:r>
            <a:r>
              <a:rPr lang="ru-RU" dirty="0"/>
              <a:t> </a:t>
            </a:r>
            <a:r>
              <a:rPr lang="ru-RU" dirty="0" err="1"/>
              <a:t>орындау</a:t>
            </a:r>
            <a:r>
              <a:rPr lang="ru-RU" dirty="0"/>
              <a:t>, </a:t>
            </a:r>
            <a:r>
              <a:rPr lang="ru-RU" dirty="0" err="1"/>
              <a:t>сондай-ақ</a:t>
            </a:r>
            <a:r>
              <a:rPr lang="ru-RU" dirty="0"/>
              <a:t> </a:t>
            </a:r>
            <a:r>
              <a:rPr lang="ru-RU" dirty="0" err="1"/>
              <a:t>қызметтік</a:t>
            </a:r>
            <a:r>
              <a:rPr lang="ru-RU" dirty="0"/>
              <a:t> </a:t>
            </a:r>
            <a:r>
              <a:rPr lang="ru-RU" dirty="0" err="1"/>
              <a:t>міндеттерін</a:t>
            </a:r>
            <a:r>
              <a:rPr lang="ru-RU" dirty="0"/>
              <a:t> </a:t>
            </a:r>
            <a:r>
              <a:rPr lang="ru-RU" dirty="0" err="1"/>
              <a:t>атқаруы</a:t>
            </a:r>
            <a:r>
              <a:rPr lang="ru-RU" dirty="0"/>
              <a:t> </a:t>
            </a:r>
            <a:r>
              <a:rPr lang="ru-RU" dirty="0" err="1"/>
              <a:t>кезіндегі</a:t>
            </a:r>
            <a:r>
              <a:rPr lang="ru-RU" dirty="0"/>
              <a:t> </a:t>
            </a:r>
            <a:r>
              <a:rPr lang="ru-RU" dirty="0" err="1"/>
              <a:t>заңды</a:t>
            </a:r>
            <a:r>
              <a:rPr lang="ru-RU" dirty="0"/>
              <a:t> </a:t>
            </a:r>
            <a:r>
              <a:rPr lang="ru-RU" dirty="0" err="1"/>
              <a:t>қызметіне</a:t>
            </a:r>
            <a:r>
              <a:rPr lang="ru-RU" dirty="0"/>
              <a:t> </a:t>
            </a:r>
            <a:r>
              <a:rPr lang="ru-RU" dirty="0" err="1"/>
              <a:t>кедергі</a:t>
            </a:r>
            <a:r>
              <a:rPr lang="ru-RU" dirty="0"/>
              <a:t> </a:t>
            </a:r>
            <a:r>
              <a:rPr lang="ru-RU" dirty="0" err="1"/>
              <a:t>жасамау</a:t>
            </a:r>
            <a:r>
              <a:rPr lang="ru-RU" dirty="0"/>
              <a:t>; </a:t>
            </a:r>
          </a:p>
          <a:p>
            <a:pPr lvl="0"/>
            <a:r>
              <a:rPr lang="ru-RU" dirty="0" err="1"/>
              <a:t>нұсқама</a:t>
            </a:r>
            <a:r>
              <a:rPr lang="ru-RU" dirty="0"/>
              <a:t> </a:t>
            </a:r>
            <a:r>
              <a:rPr lang="ru-RU" dirty="0" err="1"/>
              <a:t>негізінде</a:t>
            </a:r>
            <a:r>
              <a:rPr lang="ru-RU" dirty="0"/>
              <a:t> </a:t>
            </a:r>
            <a:r>
              <a:rPr lang="ru-RU" dirty="0" err="1"/>
              <a:t>салық</a:t>
            </a:r>
            <a:r>
              <a:rPr lang="ru-RU" dirty="0"/>
              <a:t> </a:t>
            </a:r>
            <a:r>
              <a:rPr lang="ru-RU" dirty="0" err="1"/>
              <a:t>қызметі</a:t>
            </a:r>
            <a:r>
              <a:rPr lang="ru-RU" dirty="0"/>
              <a:t> </a:t>
            </a:r>
            <a:r>
              <a:rPr lang="ru-RU" dirty="0" err="1"/>
              <a:t>органдары</a:t>
            </a:r>
            <a:r>
              <a:rPr lang="ru-RU" dirty="0"/>
              <a:t> </a:t>
            </a:r>
            <a:r>
              <a:rPr lang="ru-RU" dirty="0" err="1"/>
              <a:t>лауазымды</a:t>
            </a:r>
            <a:r>
              <a:rPr lang="ru-RU" dirty="0"/>
              <a:t> </a:t>
            </a:r>
            <a:r>
              <a:rPr lang="ru-RU" dirty="0" err="1"/>
              <a:t>адамдарының</a:t>
            </a:r>
            <a:r>
              <a:rPr lang="ru-RU" dirty="0"/>
              <a:t> </a:t>
            </a:r>
            <a:r>
              <a:rPr lang="ru-RU" dirty="0" err="1"/>
              <a:t>салық</a:t>
            </a:r>
            <a:r>
              <a:rPr lang="ru-RU" dirty="0"/>
              <a:t> салу </a:t>
            </a:r>
            <a:r>
              <a:rPr lang="ru-RU" dirty="0" err="1"/>
              <a:t>объектісі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салық</a:t>
            </a:r>
            <a:r>
              <a:rPr lang="ru-RU" dirty="0"/>
              <a:t> </a:t>
            </a:r>
            <a:r>
              <a:rPr lang="ru-RU" dirty="0" err="1"/>
              <a:t>салумен</a:t>
            </a:r>
            <a:r>
              <a:rPr lang="ru-RU" dirty="0"/>
              <a:t> </a:t>
            </a:r>
            <a:r>
              <a:rPr lang="ru-RU" dirty="0" err="1"/>
              <a:t>байланысты</a:t>
            </a:r>
            <a:r>
              <a:rPr lang="ru-RU" dirty="0"/>
              <a:t> объект </a:t>
            </a:r>
            <a:r>
              <a:rPr lang="ru-RU" dirty="0" err="1"/>
              <a:t>болып</a:t>
            </a:r>
            <a:r>
              <a:rPr lang="ru-RU" dirty="0"/>
              <a:t> </a:t>
            </a:r>
            <a:r>
              <a:rPr lang="ru-RU" dirty="0" err="1"/>
              <a:t>табылатын</a:t>
            </a:r>
            <a:r>
              <a:rPr lang="ru-RU" dirty="0"/>
              <a:t> </a:t>
            </a:r>
            <a:r>
              <a:rPr lang="ru-RU" dirty="0" err="1"/>
              <a:t>мүлікті</a:t>
            </a:r>
            <a:r>
              <a:rPr lang="ru-RU" dirty="0"/>
              <a:t> </a:t>
            </a:r>
            <a:r>
              <a:rPr lang="ru-RU" dirty="0" err="1"/>
              <a:t>тексеруіне</a:t>
            </a:r>
            <a:r>
              <a:rPr lang="ru-RU" dirty="0"/>
              <a:t> </a:t>
            </a:r>
            <a:r>
              <a:rPr lang="ru-RU" dirty="0" err="1"/>
              <a:t>жол</a:t>
            </a:r>
            <a:r>
              <a:rPr lang="ru-RU" dirty="0"/>
              <a:t> беру; </a:t>
            </a:r>
          </a:p>
          <a:p>
            <a:pPr lvl="0"/>
            <a:r>
              <a:rPr lang="ru-RU" dirty="0" err="1"/>
              <a:t>салық</a:t>
            </a:r>
            <a:r>
              <a:rPr lang="ru-RU" dirty="0"/>
              <a:t> </a:t>
            </a:r>
            <a:r>
              <a:rPr lang="ru-RU" dirty="0" err="1"/>
              <a:t>есептілігі</a:t>
            </a:r>
            <a:r>
              <a:rPr lang="ru-RU" dirty="0"/>
              <a:t> мен </a:t>
            </a:r>
            <a:r>
              <a:rPr lang="ru-RU" dirty="0" err="1"/>
              <a:t>құжаттарды</a:t>
            </a:r>
            <a:r>
              <a:rPr lang="ru-RU" dirty="0"/>
              <a:t> </a:t>
            </a:r>
            <a:r>
              <a:rPr lang="ru-RU" dirty="0" err="1"/>
              <a:t>заңға</a:t>
            </a:r>
            <a:r>
              <a:rPr lang="ru-RU" dirty="0"/>
              <a:t> </a:t>
            </a:r>
            <a:r>
              <a:rPr lang="ru-RU" dirty="0" err="1"/>
              <a:t>сәйкес</a:t>
            </a:r>
            <a:r>
              <a:rPr lang="ru-RU" dirty="0"/>
              <a:t> </a:t>
            </a:r>
            <a:r>
              <a:rPr lang="ru-RU" dirty="0" err="1"/>
              <a:t>тәртіптен</a:t>
            </a:r>
            <a:r>
              <a:rPr lang="ru-RU" dirty="0"/>
              <a:t> </a:t>
            </a:r>
            <a:r>
              <a:rPr lang="ru-RU" dirty="0" err="1"/>
              <a:t>табыс</a:t>
            </a:r>
            <a:r>
              <a:rPr lang="ru-RU" dirty="0"/>
              <a:t> </a:t>
            </a:r>
            <a:r>
              <a:rPr lang="ru-RU" dirty="0" err="1"/>
              <a:t>ету</a:t>
            </a:r>
            <a:r>
              <a:rPr lang="ru-RU" dirty="0"/>
              <a:t>;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637704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k-KZ" sz="2400" b="1" dirty="0"/>
              <a:t>Салық міндеттемелері:</a:t>
            </a:r>
            <a:r>
              <a:rPr lang="ru-RU" sz="2400" dirty="0"/>
              <a:t/>
            </a:r>
            <a:br>
              <a:rPr lang="ru-RU" sz="2400" dirty="0"/>
            </a:br>
            <a:r>
              <a:rPr lang="kk-KZ" sz="2400" dirty="0"/>
              <a:t>- қолма -қол ақша түрінде;</a:t>
            </a:r>
            <a:r>
              <a:rPr lang="ru-RU" sz="2400" dirty="0"/>
              <a:t/>
            </a:r>
            <a:br>
              <a:rPr lang="ru-RU" sz="2400" dirty="0"/>
            </a:br>
            <a:r>
              <a:rPr lang="kk-KZ" sz="2400" dirty="0"/>
              <a:t>- қолма -қол ақшасыз  түрінде;</a:t>
            </a:r>
            <a:r>
              <a:rPr lang="ru-RU" sz="2400" dirty="0"/>
              <a:t/>
            </a:r>
            <a:br>
              <a:rPr lang="ru-RU" sz="2400" dirty="0"/>
            </a:br>
            <a:r>
              <a:rPr lang="kk-KZ" sz="2400" dirty="0"/>
              <a:t>- зачет </a:t>
            </a:r>
            <a:r>
              <a:rPr lang="ru-RU" sz="2400" dirty="0"/>
              <a:t/>
            </a:r>
            <a:br>
              <a:rPr lang="ru-RU" sz="2400" dirty="0"/>
            </a:b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kk-KZ" dirty="0" smtClean="0"/>
              <a:t>Егер </a:t>
            </a:r>
            <a:r>
              <a:rPr lang="kk-KZ" dirty="0"/>
              <a:t>штраф бір салық түрі бойынша болса арыз жазу қажет етпейді, егер басқа салық түрінен болса ЖТС немесе әлеуметтік салық толеу қажет болса арыз жазылады,10 жумыс күні ішінде жүзеге асырылады.</a:t>
            </a:r>
            <a:endParaRPr lang="ru-RU" dirty="0"/>
          </a:p>
          <a:p>
            <a:pPr marL="0" indent="0">
              <a:buNone/>
            </a:pPr>
            <a:endParaRPr lang="kk-KZ" dirty="0" smtClean="0"/>
          </a:p>
          <a:p>
            <a:pPr marL="0" indent="0">
              <a:buNone/>
            </a:pPr>
            <a:r>
              <a:rPr lang="kk-KZ" dirty="0" smtClean="0"/>
              <a:t>Салық </a:t>
            </a:r>
            <a:r>
              <a:rPr lang="kk-KZ" dirty="0"/>
              <a:t>міндеттемесі дер кезінде орындалмаған жағдайда оны тездету амалдары:</a:t>
            </a:r>
            <a:endParaRPr lang="ru-RU" dirty="0"/>
          </a:p>
          <a:p>
            <a:pPr lvl="0"/>
            <a:r>
              <a:rPr lang="kk-KZ" b="1" dirty="0"/>
              <a:t>салық сомасына өсімпұл есептеу</a:t>
            </a:r>
            <a:endParaRPr lang="ru-RU" b="1" dirty="0"/>
          </a:p>
          <a:p>
            <a:pPr lvl="0"/>
            <a:r>
              <a:rPr lang="kk-KZ" b="1" dirty="0"/>
              <a:t>банкте есеп шоттарын жабу;</a:t>
            </a:r>
            <a:endParaRPr lang="ru-RU" b="1" dirty="0"/>
          </a:p>
          <a:p>
            <a:pPr lvl="0"/>
            <a:r>
              <a:rPr lang="kk-KZ" b="1" dirty="0"/>
              <a:t>касса бойынша операциялар тоқтату;</a:t>
            </a:r>
            <a:endParaRPr lang="ru-RU" b="1" dirty="0"/>
          </a:p>
          <a:p>
            <a:pPr lvl="0"/>
            <a:r>
              <a:rPr lang="kk-KZ" b="1" dirty="0"/>
              <a:t>кәсіпорын мүлкіне шек қою.</a:t>
            </a:r>
            <a:endParaRPr lang="ru-RU" b="1" dirty="0"/>
          </a:p>
          <a:p>
            <a:pPr marL="0" indent="0">
              <a:buNone/>
            </a:pPr>
            <a:r>
              <a:rPr lang="kk-KZ" dirty="0"/>
              <a:t>Өсімпұл төлеу мерзімі асып кеткен салық міндеттемелеріне есептелінетін заңды түрде белгіленген төлем, ол Ұлтық банк бекітілген ставка рефинансирования бойынша есептелінеді.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521744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k-KZ" b="1" dirty="0"/>
              <a:t>Салық салу қағидалары: 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052736"/>
            <a:ext cx="8579296" cy="5616624"/>
          </a:xfrm>
        </p:spPr>
        <p:txBody>
          <a:bodyPr>
            <a:normAutofit fontScale="62500" lnSpcReduction="20000"/>
          </a:bodyPr>
          <a:lstStyle/>
          <a:p>
            <a:r>
              <a:rPr lang="kk-KZ" sz="3800" dirty="0" smtClean="0"/>
              <a:t>Салық </a:t>
            </a:r>
            <a:r>
              <a:rPr lang="kk-KZ" sz="3800" dirty="0"/>
              <a:t>механизмінің қызметі белгілі қағидаларға сүйеніп іске асырылады. Қазақстан Республикасының Салық Кодексі салық ісін мынадай қағидаларға негізделіп жүргізілуін талап етеді: </a:t>
            </a:r>
            <a:endParaRPr lang="ru-RU" sz="3800" dirty="0"/>
          </a:p>
          <a:p>
            <a:pPr lvl="0"/>
            <a:r>
              <a:rPr lang="kk-KZ" sz="3800" dirty="0"/>
              <a:t>міндеттілік қағидасы бойынша салық төлеуші салықтық міндетін  толық және белгіленген мерзімде орындауы тиіс. </a:t>
            </a:r>
            <a:endParaRPr lang="ru-RU" sz="3800" dirty="0"/>
          </a:p>
          <a:p>
            <a:pPr lvl="0"/>
            <a:r>
              <a:rPr lang="kk-KZ" sz="3800" dirty="0"/>
              <a:t>нақтылық қағидасы бойынша Қазақстан Республикасындағы бюджетке төленетін төлемдер мен салықтар нақты болуы тиіс. </a:t>
            </a:r>
            <a:endParaRPr lang="ru-RU" sz="3800" dirty="0"/>
          </a:p>
          <a:p>
            <a:pPr lvl="0"/>
            <a:r>
              <a:rPr lang="kk-KZ" sz="3800" dirty="0"/>
              <a:t>әділеттілік қағидасы бойынша Қазақстан Республиикасында салық салу жалпыға бірдей және міндетті болады, жеке түрдегі жеңілдік жасауға рұқсат етілмейді. </a:t>
            </a:r>
            <a:endParaRPr lang="ru-RU" sz="3800" dirty="0"/>
          </a:p>
          <a:p>
            <a:pPr lvl="0"/>
            <a:r>
              <a:rPr lang="kk-KZ" sz="3800" dirty="0"/>
              <a:t>біртұтастылық қағидасы бойынша Қазақстан Республикасы аумағында жалпыға бірдей салық жүйесі қолданылады. </a:t>
            </a:r>
            <a:endParaRPr lang="ru-RU" sz="3800" dirty="0"/>
          </a:p>
          <a:p>
            <a:pPr lvl="0"/>
            <a:r>
              <a:rPr lang="kk-KZ" sz="3800" dirty="0"/>
              <a:t>жариялылық қағидасы бойынша салықты реттеуші нормативтік құқықтық кесімдер ресми басылымдарда жарық көреді. </a:t>
            </a:r>
            <a:endParaRPr lang="ru-RU" sz="3800" dirty="0"/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579282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k-KZ" sz="3100" b="1" dirty="0"/>
              <a:t>Қазақстан Республикасында салықтардың атқаратын қызметтері, олардың түрлері 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kk-KZ" dirty="0"/>
              <a:t>Салықтардың мынадай негізгі қызметтері бар: </a:t>
            </a:r>
            <a:endParaRPr lang="ru-RU" dirty="0"/>
          </a:p>
          <a:p>
            <a:pPr lvl="0"/>
            <a:r>
              <a:rPr lang="ru-RU" dirty="0" err="1"/>
              <a:t>фискалдық</a:t>
            </a:r>
            <a:r>
              <a:rPr lang="ru-RU" dirty="0"/>
              <a:t> </a:t>
            </a:r>
          </a:p>
          <a:p>
            <a:pPr lvl="0"/>
            <a:r>
              <a:rPr lang="ru-RU" dirty="0" err="1"/>
              <a:t>реттеушілік</a:t>
            </a:r>
            <a:r>
              <a:rPr lang="ru-RU" dirty="0"/>
              <a:t> </a:t>
            </a:r>
          </a:p>
          <a:p>
            <a:pPr lvl="0"/>
            <a:r>
              <a:rPr lang="ru-RU" dirty="0" err="1"/>
              <a:t>бақылаушылық</a:t>
            </a:r>
            <a:r>
              <a:rPr lang="ru-RU" dirty="0"/>
              <a:t>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863496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6632"/>
            <a:ext cx="8579296" cy="6624736"/>
          </a:xfrm>
        </p:spPr>
        <p:txBody>
          <a:bodyPr>
            <a:normAutofit fontScale="70000" lnSpcReduction="20000"/>
          </a:bodyPr>
          <a:lstStyle/>
          <a:p>
            <a:r>
              <a:rPr lang="ru-RU" dirty="0" err="1"/>
              <a:t>Салықтардың</a:t>
            </a:r>
            <a:r>
              <a:rPr lang="ru-RU" dirty="0"/>
              <a:t> </a:t>
            </a:r>
            <a:r>
              <a:rPr lang="ru-RU" dirty="0" err="1"/>
              <a:t>бірінші</a:t>
            </a:r>
            <a:r>
              <a:rPr lang="ru-RU" dirty="0"/>
              <a:t> </a:t>
            </a:r>
            <a:r>
              <a:rPr lang="ru-RU" dirty="0" err="1"/>
              <a:t>қызметі</a:t>
            </a:r>
            <a:r>
              <a:rPr lang="ru-RU" dirty="0"/>
              <a:t> </a:t>
            </a:r>
            <a:r>
              <a:rPr lang="ru-RU" b="1" dirty="0"/>
              <a:t>– </a:t>
            </a:r>
            <a:r>
              <a:rPr lang="ru-RU" b="1" dirty="0" err="1"/>
              <a:t>фискалдық</a:t>
            </a:r>
            <a:r>
              <a:rPr lang="ru-RU" b="1" dirty="0"/>
              <a:t> </a:t>
            </a:r>
            <a:r>
              <a:rPr lang="ru-RU" b="1" dirty="0" err="1"/>
              <a:t>немесе</a:t>
            </a:r>
            <a:r>
              <a:rPr lang="ru-RU" b="1" dirty="0"/>
              <a:t> </a:t>
            </a:r>
            <a:r>
              <a:rPr lang="ru-RU" b="1" dirty="0" err="1"/>
              <a:t>бюджеттік</a:t>
            </a:r>
            <a:r>
              <a:rPr lang="ru-RU" b="1" dirty="0"/>
              <a:t> </a:t>
            </a:r>
            <a:r>
              <a:rPr lang="ru-RU" b="1" dirty="0" err="1"/>
              <a:t>қызмет</a:t>
            </a:r>
            <a:r>
              <a:rPr lang="ru-RU" b="1" dirty="0"/>
              <a:t>. </a:t>
            </a:r>
            <a:r>
              <a:rPr lang="ru-RU" dirty="0" err="1"/>
              <a:t>Бұл</a:t>
            </a:r>
            <a:r>
              <a:rPr lang="ru-RU" dirty="0"/>
              <a:t> </a:t>
            </a:r>
            <a:r>
              <a:rPr lang="ru-RU" dirty="0" err="1"/>
              <a:t>қызмет</a:t>
            </a:r>
            <a:r>
              <a:rPr lang="ru-RU" dirty="0"/>
              <a:t> </a:t>
            </a:r>
            <a:r>
              <a:rPr lang="ru-RU" dirty="0" err="1"/>
              <a:t>арқылы</a:t>
            </a:r>
            <a:r>
              <a:rPr lang="ru-RU" dirty="0"/>
              <a:t> </a:t>
            </a:r>
            <a:r>
              <a:rPr lang="ru-RU" dirty="0" err="1"/>
              <a:t>мемлекеттік</a:t>
            </a:r>
            <a:r>
              <a:rPr lang="ru-RU" dirty="0"/>
              <a:t> </a:t>
            </a:r>
            <a:r>
              <a:rPr lang="ru-RU" dirty="0" err="1"/>
              <a:t>бюджеттің</a:t>
            </a:r>
            <a:r>
              <a:rPr lang="ru-RU" dirty="0"/>
              <a:t> </a:t>
            </a:r>
            <a:r>
              <a:rPr lang="ru-RU" dirty="0" err="1"/>
              <a:t>кіріс</a:t>
            </a:r>
            <a:r>
              <a:rPr lang="ru-RU" dirty="0"/>
              <a:t> </a:t>
            </a:r>
            <a:r>
              <a:rPr lang="ru-RU" dirty="0" err="1"/>
              <a:t>бөлімі</a:t>
            </a:r>
            <a:r>
              <a:rPr lang="ru-RU" dirty="0"/>
              <a:t> </a:t>
            </a:r>
            <a:r>
              <a:rPr lang="ru-RU" dirty="0" err="1"/>
              <a:t>құрылып</a:t>
            </a:r>
            <a:r>
              <a:rPr lang="ru-RU" dirty="0"/>
              <a:t>, </a:t>
            </a:r>
            <a:r>
              <a:rPr lang="ru-RU" dirty="0" err="1"/>
              <a:t>салықтардың</a:t>
            </a:r>
            <a:r>
              <a:rPr lang="ru-RU" dirty="0"/>
              <a:t> </a:t>
            </a:r>
            <a:r>
              <a:rPr lang="ru-RU" dirty="0" err="1"/>
              <a:t>қоғамдық</a:t>
            </a:r>
            <a:r>
              <a:rPr lang="ru-RU" dirty="0"/>
              <a:t> </a:t>
            </a:r>
            <a:r>
              <a:rPr lang="ru-RU" dirty="0" err="1"/>
              <a:t>міндеті</a:t>
            </a:r>
            <a:r>
              <a:rPr lang="ru-RU" dirty="0"/>
              <a:t> </a:t>
            </a:r>
            <a:r>
              <a:rPr lang="ru-RU" dirty="0" err="1"/>
              <a:t>артады</a:t>
            </a:r>
            <a:r>
              <a:rPr lang="ru-RU" dirty="0"/>
              <a:t>. </a:t>
            </a:r>
            <a:r>
              <a:rPr lang="ru-RU" dirty="0" err="1"/>
              <a:t>Себебі</a:t>
            </a:r>
            <a:r>
              <a:rPr lang="ru-RU" dirty="0"/>
              <a:t>, </a:t>
            </a:r>
            <a:r>
              <a:rPr lang="ru-RU" dirty="0" err="1"/>
              <a:t>салықтар</a:t>
            </a:r>
            <a:r>
              <a:rPr lang="ru-RU" dirty="0"/>
              <a:t>  </a:t>
            </a:r>
            <a:r>
              <a:rPr lang="ru-RU" dirty="0" err="1"/>
              <a:t>мемлекеттік</a:t>
            </a:r>
            <a:r>
              <a:rPr lang="ru-RU" dirty="0"/>
              <a:t> </a:t>
            </a:r>
            <a:r>
              <a:rPr lang="ru-RU" dirty="0" err="1"/>
              <a:t>бюджеттің</a:t>
            </a:r>
            <a:r>
              <a:rPr lang="ru-RU" dirty="0"/>
              <a:t> </a:t>
            </a:r>
            <a:r>
              <a:rPr lang="ru-RU" dirty="0" err="1"/>
              <a:t>кірісін</a:t>
            </a:r>
            <a:r>
              <a:rPr lang="ru-RU" dirty="0"/>
              <a:t> </a:t>
            </a:r>
            <a:r>
              <a:rPr lang="ru-RU" dirty="0" err="1"/>
              <a:t>топтастыра</a:t>
            </a:r>
            <a:r>
              <a:rPr lang="ru-RU" dirty="0"/>
              <a:t> </a:t>
            </a:r>
            <a:r>
              <a:rPr lang="ru-RU" dirty="0" err="1"/>
              <a:t>отырып</a:t>
            </a:r>
            <a:r>
              <a:rPr lang="ru-RU" dirty="0"/>
              <a:t>, </a:t>
            </a:r>
            <a:r>
              <a:rPr lang="ru-RU" dirty="0" err="1"/>
              <a:t>әлеуметтік</a:t>
            </a:r>
            <a:r>
              <a:rPr lang="ru-RU" dirty="0"/>
              <a:t>, </a:t>
            </a:r>
            <a:r>
              <a:rPr lang="ru-RU" dirty="0" err="1"/>
              <a:t>әскери</a:t>
            </a:r>
            <a:r>
              <a:rPr lang="ru-RU" dirty="0"/>
              <a:t>, </a:t>
            </a:r>
            <a:r>
              <a:rPr lang="ru-RU" dirty="0" err="1"/>
              <a:t>қорғаныс</a:t>
            </a:r>
            <a:r>
              <a:rPr lang="ru-RU" dirty="0"/>
              <a:t>, </a:t>
            </a:r>
            <a:r>
              <a:rPr lang="ru-RU" dirty="0" err="1"/>
              <a:t>тағы</a:t>
            </a:r>
            <a:r>
              <a:rPr lang="ru-RU" dirty="0"/>
              <a:t> </a:t>
            </a:r>
            <a:r>
              <a:rPr lang="ru-RU" dirty="0" err="1"/>
              <a:t>басқа</a:t>
            </a:r>
            <a:r>
              <a:rPr lang="ru-RU" dirty="0"/>
              <a:t> да </a:t>
            </a:r>
            <a:r>
              <a:rPr lang="ru-RU" dirty="0" err="1"/>
              <a:t>шаралардың</a:t>
            </a:r>
            <a:r>
              <a:rPr lang="ru-RU" dirty="0"/>
              <a:t> </a:t>
            </a:r>
            <a:r>
              <a:rPr lang="ru-RU" dirty="0" err="1"/>
              <a:t>іске</a:t>
            </a:r>
            <a:r>
              <a:rPr lang="ru-RU" dirty="0"/>
              <a:t> </a:t>
            </a:r>
            <a:r>
              <a:rPr lang="ru-RU" dirty="0" err="1"/>
              <a:t>асуын</a:t>
            </a:r>
            <a:r>
              <a:rPr lang="ru-RU" dirty="0"/>
              <a:t> </a:t>
            </a:r>
            <a:r>
              <a:rPr lang="ru-RU" dirty="0" err="1"/>
              <a:t>қамтамасыз</a:t>
            </a:r>
            <a:r>
              <a:rPr lang="ru-RU" dirty="0"/>
              <a:t> </a:t>
            </a:r>
            <a:r>
              <a:rPr lang="ru-RU" dirty="0" err="1"/>
              <a:t>етеді</a:t>
            </a:r>
            <a:endParaRPr lang="ru-RU" dirty="0"/>
          </a:p>
          <a:p>
            <a:r>
              <a:rPr lang="ru-RU" b="1" dirty="0" err="1"/>
              <a:t>Реттеушілік</a:t>
            </a:r>
            <a:r>
              <a:rPr lang="ru-RU" b="1" dirty="0"/>
              <a:t> </a:t>
            </a:r>
            <a:r>
              <a:rPr lang="ru-RU" b="1" dirty="0" err="1"/>
              <a:t>қызметі</a:t>
            </a:r>
            <a:r>
              <a:rPr lang="ru-RU" b="1" dirty="0"/>
              <a:t> </a:t>
            </a:r>
            <a:r>
              <a:rPr lang="ru-RU" dirty="0" err="1"/>
              <a:t>салық</a:t>
            </a:r>
            <a:r>
              <a:rPr lang="ru-RU" dirty="0"/>
              <a:t> </a:t>
            </a:r>
            <a:r>
              <a:rPr lang="ru-RU" dirty="0" err="1"/>
              <a:t>механизмі</a:t>
            </a:r>
            <a:r>
              <a:rPr lang="ru-RU" dirty="0"/>
              <a:t> </a:t>
            </a:r>
            <a:r>
              <a:rPr lang="ru-RU" dirty="0" err="1"/>
              <a:t>арқылы</a:t>
            </a:r>
            <a:r>
              <a:rPr lang="ru-RU" dirty="0"/>
              <a:t> </a:t>
            </a:r>
            <a:r>
              <a:rPr lang="ru-RU" dirty="0" err="1"/>
              <a:t>іске</a:t>
            </a:r>
            <a:r>
              <a:rPr lang="ru-RU" dirty="0"/>
              <a:t> </a:t>
            </a:r>
            <a:r>
              <a:rPr lang="ru-RU" dirty="0" err="1"/>
              <a:t>асырылады</a:t>
            </a:r>
            <a:r>
              <a:rPr lang="ru-RU" dirty="0"/>
              <a:t>. </a:t>
            </a:r>
            <a:r>
              <a:rPr lang="ru-RU" dirty="0" err="1"/>
              <a:t>Оның</a:t>
            </a:r>
            <a:r>
              <a:rPr lang="ru-RU" dirty="0"/>
              <a:t> </a:t>
            </a:r>
            <a:r>
              <a:rPr lang="ru-RU" dirty="0" err="1"/>
              <a:t>ішіндегі</a:t>
            </a:r>
            <a:r>
              <a:rPr lang="ru-RU" dirty="0"/>
              <a:t> </a:t>
            </a:r>
            <a:r>
              <a:rPr lang="ru-RU" dirty="0" err="1"/>
              <a:t>негізгі</a:t>
            </a:r>
            <a:r>
              <a:rPr lang="ru-RU" dirty="0"/>
              <a:t> </a:t>
            </a:r>
            <a:r>
              <a:rPr lang="ru-RU" dirty="0" err="1"/>
              <a:t>тетіктер</a:t>
            </a:r>
            <a:r>
              <a:rPr lang="ru-RU" dirty="0"/>
              <a:t> </a:t>
            </a:r>
            <a:r>
              <a:rPr lang="ru-RU" dirty="0" err="1"/>
              <a:t>салық</a:t>
            </a:r>
            <a:r>
              <a:rPr lang="ru-RU" dirty="0"/>
              <a:t> </a:t>
            </a:r>
            <a:r>
              <a:rPr lang="ru-RU" dirty="0" err="1"/>
              <a:t>ставкалары</a:t>
            </a:r>
            <a:r>
              <a:rPr lang="ru-RU" dirty="0"/>
              <a:t> мен </a:t>
            </a:r>
            <a:r>
              <a:rPr lang="ru-RU" dirty="0" err="1"/>
              <a:t>салық</a:t>
            </a:r>
            <a:r>
              <a:rPr lang="ru-RU" dirty="0"/>
              <a:t> </a:t>
            </a:r>
            <a:r>
              <a:rPr lang="ru-RU" dirty="0" err="1"/>
              <a:t>жеңілдіктері</a:t>
            </a:r>
            <a:r>
              <a:rPr lang="ru-RU" dirty="0"/>
              <a:t>. </a:t>
            </a:r>
            <a:r>
              <a:rPr lang="ru-RU" dirty="0" err="1"/>
              <a:t>Салықтық</a:t>
            </a:r>
            <a:r>
              <a:rPr lang="ru-RU" dirty="0"/>
              <a:t> </a:t>
            </a:r>
            <a:r>
              <a:rPr lang="ru-RU" dirty="0" err="1"/>
              <a:t>реттеудің</a:t>
            </a:r>
            <a:r>
              <a:rPr lang="ru-RU" dirty="0"/>
              <a:t> </a:t>
            </a:r>
            <a:r>
              <a:rPr lang="ru-RU" dirty="0" err="1"/>
              <a:t>тетіктері</a:t>
            </a:r>
            <a:r>
              <a:rPr lang="ru-RU" dirty="0"/>
              <a:t> тек </a:t>
            </a:r>
            <a:r>
              <a:rPr lang="ru-RU" dirty="0" err="1"/>
              <a:t>қана</a:t>
            </a:r>
            <a:r>
              <a:rPr lang="ru-RU" dirty="0"/>
              <a:t> </a:t>
            </a:r>
            <a:r>
              <a:rPr lang="ru-RU" dirty="0" err="1"/>
              <a:t>өндірістің</a:t>
            </a:r>
            <a:r>
              <a:rPr lang="ru-RU" dirty="0"/>
              <a:t> </a:t>
            </a:r>
            <a:r>
              <a:rPr lang="ru-RU" dirty="0" err="1"/>
              <a:t>дамуын</a:t>
            </a:r>
            <a:r>
              <a:rPr lang="ru-RU" dirty="0"/>
              <a:t>  </a:t>
            </a:r>
            <a:r>
              <a:rPr lang="ru-RU" dirty="0" err="1"/>
              <a:t>реттеп</a:t>
            </a:r>
            <a:r>
              <a:rPr lang="ru-RU" dirty="0"/>
              <a:t> </a:t>
            </a:r>
            <a:r>
              <a:rPr lang="ru-RU" dirty="0" err="1"/>
              <a:t>қана</a:t>
            </a:r>
            <a:r>
              <a:rPr lang="ru-RU" dirty="0"/>
              <a:t> </a:t>
            </a:r>
            <a:r>
              <a:rPr lang="ru-RU" dirty="0" err="1"/>
              <a:t>қоймай</a:t>
            </a:r>
            <a:r>
              <a:rPr lang="ru-RU" dirty="0"/>
              <a:t>, </a:t>
            </a:r>
            <a:r>
              <a:rPr lang="ru-RU" dirty="0" err="1"/>
              <a:t>сонымен</a:t>
            </a:r>
            <a:r>
              <a:rPr lang="ru-RU" dirty="0"/>
              <a:t> </a:t>
            </a:r>
            <a:r>
              <a:rPr lang="ru-RU" dirty="0" err="1"/>
              <a:t>қатар</a:t>
            </a:r>
            <a:r>
              <a:rPr lang="ru-RU" dirty="0"/>
              <a:t> </a:t>
            </a:r>
            <a:r>
              <a:rPr lang="ru-RU" dirty="0" err="1"/>
              <a:t>ақша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баға</a:t>
            </a:r>
            <a:r>
              <a:rPr lang="ru-RU" dirty="0"/>
              <a:t> </a:t>
            </a:r>
            <a:r>
              <a:rPr lang="ru-RU" dirty="0" err="1"/>
              <a:t>саясаты</a:t>
            </a:r>
            <a:r>
              <a:rPr lang="ru-RU" dirty="0"/>
              <a:t>, </a:t>
            </a:r>
            <a:r>
              <a:rPr lang="ru-RU" dirty="0" err="1"/>
              <a:t>шетелдік</a:t>
            </a:r>
            <a:r>
              <a:rPr lang="ru-RU" dirty="0"/>
              <a:t> </a:t>
            </a:r>
            <a:r>
              <a:rPr lang="ru-RU" dirty="0" err="1"/>
              <a:t>инвесторларды</a:t>
            </a:r>
            <a:r>
              <a:rPr lang="ru-RU" dirty="0"/>
              <a:t> </a:t>
            </a:r>
            <a:r>
              <a:rPr lang="ru-RU" dirty="0" err="1"/>
              <a:t>ынталандыру</a:t>
            </a:r>
            <a:r>
              <a:rPr lang="ru-RU" dirty="0"/>
              <a:t>, </a:t>
            </a:r>
            <a:r>
              <a:rPr lang="ru-RU" dirty="0" err="1"/>
              <a:t>шағын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кіші</a:t>
            </a:r>
            <a:r>
              <a:rPr lang="ru-RU" dirty="0"/>
              <a:t> </a:t>
            </a:r>
            <a:r>
              <a:rPr lang="ru-RU" dirty="0" err="1"/>
              <a:t>кәсіпкерлікті</a:t>
            </a:r>
            <a:r>
              <a:rPr lang="ru-RU" dirty="0"/>
              <a:t> </a:t>
            </a:r>
            <a:r>
              <a:rPr lang="ru-RU" dirty="0" err="1"/>
              <a:t>дамыту</a:t>
            </a:r>
            <a:r>
              <a:rPr lang="ru-RU" dirty="0"/>
              <a:t> </a:t>
            </a:r>
            <a:r>
              <a:rPr lang="ru-RU" dirty="0" err="1"/>
              <a:t>жұмыстарын</a:t>
            </a:r>
            <a:r>
              <a:rPr lang="ru-RU" dirty="0"/>
              <a:t> </a:t>
            </a:r>
            <a:r>
              <a:rPr lang="ru-RU" dirty="0" err="1"/>
              <a:t>жүзеге</a:t>
            </a:r>
            <a:r>
              <a:rPr lang="ru-RU" dirty="0"/>
              <a:t> </a:t>
            </a:r>
            <a:r>
              <a:rPr lang="ru-RU" dirty="0" err="1" smtClean="0"/>
              <a:t>асыруы</a:t>
            </a:r>
            <a:r>
              <a:rPr lang="ru-RU" dirty="0" smtClean="0"/>
              <a:t> </a:t>
            </a:r>
            <a:r>
              <a:rPr lang="ru-RU" dirty="0" err="1"/>
              <a:t>қажет</a:t>
            </a:r>
            <a:r>
              <a:rPr lang="ru-RU" dirty="0" smtClean="0"/>
              <a:t>.</a:t>
            </a:r>
          </a:p>
          <a:p>
            <a:r>
              <a:rPr lang="ru-RU" b="1" dirty="0" err="1"/>
              <a:t>Салықтардың</a:t>
            </a:r>
            <a:r>
              <a:rPr lang="ru-RU" b="1" dirty="0"/>
              <a:t> </a:t>
            </a:r>
            <a:r>
              <a:rPr lang="ru-RU" b="1" dirty="0" err="1"/>
              <a:t>бақылаушылық</a:t>
            </a:r>
            <a:r>
              <a:rPr lang="ru-RU" b="1" dirty="0"/>
              <a:t> </a:t>
            </a:r>
            <a:r>
              <a:rPr lang="ru-RU" dirty="0" err="1"/>
              <a:t>қызметі</a:t>
            </a:r>
            <a:r>
              <a:rPr lang="ru-RU" dirty="0"/>
              <a:t> </a:t>
            </a:r>
            <a:r>
              <a:rPr lang="ru-RU" dirty="0" err="1"/>
              <a:t>арқылы</a:t>
            </a:r>
            <a:r>
              <a:rPr lang="en-US" dirty="0"/>
              <a:t>  </a:t>
            </a:r>
            <a:r>
              <a:rPr lang="ru-RU" dirty="0" err="1"/>
              <a:t>салық</a:t>
            </a:r>
            <a:r>
              <a:rPr lang="ru-RU" dirty="0"/>
              <a:t> </a:t>
            </a:r>
            <a:r>
              <a:rPr lang="ru-RU" dirty="0" err="1"/>
              <a:t>механизмінің</a:t>
            </a:r>
            <a:r>
              <a:rPr lang="ru-RU" dirty="0"/>
              <a:t> </a:t>
            </a:r>
            <a:r>
              <a:rPr lang="ru-RU" dirty="0" err="1"/>
              <a:t>қызмет</a:t>
            </a:r>
            <a:r>
              <a:rPr lang="ru-RU" dirty="0"/>
              <a:t> </a:t>
            </a:r>
            <a:r>
              <a:rPr lang="ru-RU" dirty="0" err="1"/>
              <a:t>етуінің</a:t>
            </a:r>
            <a:r>
              <a:rPr lang="ru-RU" dirty="0"/>
              <a:t> </a:t>
            </a:r>
            <a:r>
              <a:rPr lang="ru-RU" dirty="0" err="1"/>
              <a:t>тиімділігі</a:t>
            </a:r>
            <a:r>
              <a:rPr lang="ru-RU" dirty="0"/>
              <a:t> </a:t>
            </a:r>
            <a:r>
              <a:rPr lang="ru-RU" dirty="0" err="1"/>
              <a:t>бағаланады</a:t>
            </a:r>
            <a:r>
              <a:rPr lang="en-US" dirty="0"/>
              <a:t>, </a:t>
            </a:r>
            <a:r>
              <a:rPr lang="ru-RU" dirty="0" err="1"/>
              <a:t>қаржы</a:t>
            </a:r>
            <a:r>
              <a:rPr lang="ru-RU" dirty="0"/>
              <a:t> </a:t>
            </a:r>
            <a:r>
              <a:rPr lang="ru-RU" dirty="0" err="1"/>
              <a:t>ресурстарының</a:t>
            </a:r>
            <a:r>
              <a:rPr lang="ru-RU" dirty="0"/>
              <a:t> </a:t>
            </a:r>
            <a:r>
              <a:rPr lang="ru-RU" dirty="0" err="1"/>
              <a:t>қимылына</a:t>
            </a:r>
            <a:r>
              <a:rPr lang="ru-RU" dirty="0"/>
              <a:t> </a:t>
            </a:r>
            <a:r>
              <a:rPr lang="ru-RU" dirty="0" err="1"/>
              <a:t>бақылау</a:t>
            </a:r>
            <a:r>
              <a:rPr lang="ru-RU" dirty="0"/>
              <a:t> </a:t>
            </a:r>
            <a:r>
              <a:rPr lang="ru-RU" dirty="0" err="1"/>
              <a:t>ісі</a:t>
            </a:r>
            <a:r>
              <a:rPr lang="ru-RU" dirty="0"/>
              <a:t> </a:t>
            </a:r>
            <a:r>
              <a:rPr lang="ru-RU" dirty="0" err="1"/>
              <a:t>жүргізіледі</a:t>
            </a:r>
            <a:r>
              <a:rPr lang="en-US" dirty="0"/>
              <a:t>, </a:t>
            </a:r>
            <a:r>
              <a:rPr lang="ru-RU" dirty="0" err="1"/>
              <a:t>салық</a:t>
            </a:r>
            <a:r>
              <a:rPr lang="ru-RU" dirty="0"/>
              <a:t> </a:t>
            </a:r>
            <a:r>
              <a:rPr lang="ru-RU" dirty="0" err="1"/>
              <a:t>жүйесі</a:t>
            </a:r>
            <a:r>
              <a:rPr lang="ru-RU" dirty="0"/>
              <a:t> мен бюджет</a:t>
            </a:r>
            <a:r>
              <a:rPr lang="en-US" dirty="0"/>
              <a:t>  </a:t>
            </a:r>
            <a:r>
              <a:rPr lang="ru-RU" dirty="0" err="1"/>
              <a:t>саясатын</a:t>
            </a:r>
            <a:r>
              <a:rPr lang="ru-RU" dirty="0"/>
              <a:t> </a:t>
            </a:r>
            <a:r>
              <a:rPr lang="ru-RU" dirty="0" err="1"/>
              <a:t>жетілдіру</a:t>
            </a:r>
            <a:r>
              <a:rPr lang="ru-RU" dirty="0"/>
              <a:t> </a:t>
            </a:r>
            <a:r>
              <a:rPr lang="ru-RU" dirty="0" err="1"/>
              <a:t>жолдары</a:t>
            </a:r>
            <a:r>
              <a:rPr lang="ru-RU" dirty="0"/>
              <a:t> </a:t>
            </a:r>
            <a:r>
              <a:rPr lang="ru-RU" dirty="0" err="1"/>
              <a:t>қарастырылады</a:t>
            </a:r>
            <a:r>
              <a:rPr lang="en-US" dirty="0"/>
              <a:t>. </a:t>
            </a:r>
            <a:r>
              <a:rPr lang="ru-RU" dirty="0" err="1"/>
              <a:t>Салықтық</a:t>
            </a:r>
            <a:r>
              <a:rPr lang="ru-RU" dirty="0"/>
              <a:t>  </a:t>
            </a:r>
            <a:r>
              <a:rPr lang="ru-RU" dirty="0" err="1"/>
              <a:t>бақылауды</a:t>
            </a:r>
            <a:r>
              <a:rPr lang="ru-RU" dirty="0"/>
              <a:t> </a:t>
            </a:r>
            <a:r>
              <a:rPr lang="ru-RU" dirty="0" err="1"/>
              <a:t>тиімді</a:t>
            </a:r>
            <a:r>
              <a:rPr lang="ru-RU" dirty="0"/>
              <a:t> </a:t>
            </a:r>
            <a:r>
              <a:rPr lang="ru-RU" dirty="0" err="1"/>
              <a:t>жүргізу</a:t>
            </a:r>
            <a:r>
              <a:rPr lang="ru-RU" dirty="0"/>
              <a:t> </a:t>
            </a:r>
            <a:r>
              <a:rPr lang="ru-RU" dirty="0" err="1"/>
              <a:t>арқылы</a:t>
            </a:r>
            <a:r>
              <a:rPr lang="ru-RU" dirty="0"/>
              <a:t> </a:t>
            </a:r>
            <a:r>
              <a:rPr lang="ru-RU" dirty="0" err="1"/>
              <a:t>салықтық</a:t>
            </a:r>
            <a:r>
              <a:rPr lang="ru-RU" dirty="0"/>
              <a:t> </a:t>
            </a:r>
            <a:r>
              <a:rPr lang="ru-RU" dirty="0" err="1"/>
              <a:t>тәртіпті</a:t>
            </a:r>
            <a:r>
              <a:rPr lang="ru-RU" dirty="0"/>
              <a:t> </a:t>
            </a:r>
            <a:r>
              <a:rPr lang="ru-RU" dirty="0" err="1"/>
              <a:t>қатаң</a:t>
            </a:r>
            <a:r>
              <a:rPr lang="ru-RU" dirty="0"/>
              <a:t> </a:t>
            </a:r>
            <a:r>
              <a:rPr lang="ru-RU" dirty="0" err="1"/>
              <a:t>сақтау</a:t>
            </a:r>
            <a:r>
              <a:rPr lang="ru-RU" dirty="0"/>
              <a:t>, </a:t>
            </a:r>
            <a:r>
              <a:rPr lang="ru-RU" dirty="0" err="1"/>
              <a:t>салық</a:t>
            </a:r>
            <a:r>
              <a:rPr lang="ru-RU" dirty="0"/>
              <a:t> </a:t>
            </a:r>
            <a:r>
              <a:rPr lang="ru-RU" dirty="0" err="1"/>
              <a:t>төлеушілердің</a:t>
            </a:r>
            <a:r>
              <a:rPr lang="ru-RU" dirty="0"/>
              <a:t> </a:t>
            </a:r>
            <a:r>
              <a:rPr lang="ru-RU" dirty="0" err="1"/>
              <a:t>заңға</a:t>
            </a:r>
            <a:r>
              <a:rPr lang="ru-RU" dirty="0"/>
              <a:t> </a:t>
            </a:r>
            <a:r>
              <a:rPr lang="ru-RU" dirty="0" err="1"/>
              <a:t>сәйкес</a:t>
            </a:r>
            <a:r>
              <a:rPr lang="ru-RU" dirty="0"/>
              <a:t> </a:t>
            </a:r>
            <a:r>
              <a:rPr lang="ru-RU" dirty="0" err="1"/>
              <a:t>төлейтін</a:t>
            </a:r>
            <a:r>
              <a:rPr lang="ru-RU" dirty="0"/>
              <a:t> </a:t>
            </a:r>
            <a:r>
              <a:rPr lang="ru-RU" dirty="0" err="1"/>
              <a:t>салықтары</a:t>
            </a:r>
            <a:r>
              <a:rPr lang="ru-RU" dirty="0"/>
              <a:t> мен </a:t>
            </a:r>
            <a:r>
              <a:rPr lang="ru-RU" dirty="0" err="1"/>
              <a:t>алымдарын</a:t>
            </a:r>
            <a:r>
              <a:rPr lang="ru-RU" dirty="0"/>
              <a:t> </a:t>
            </a:r>
            <a:r>
              <a:rPr lang="ru-RU" dirty="0" err="1"/>
              <a:t>толық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уақытылы</a:t>
            </a:r>
            <a:r>
              <a:rPr lang="ru-RU" dirty="0"/>
              <a:t> </a:t>
            </a:r>
            <a:r>
              <a:rPr lang="ru-RU" dirty="0" err="1"/>
              <a:t>бюджетке</a:t>
            </a:r>
            <a:r>
              <a:rPr lang="ru-RU" dirty="0"/>
              <a:t> </a:t>
            </a:r>
            <a:r>
              <a:rPr lang="ru-RU" dirty="0" err="1"/>
              <a:t>төлеп</a:t>
            </a:r>
            <a:r>
              <a:rPr lang="ru-RU" dirty="0"/>
              <a:t> </a:t>
            </a:r>
            <a:r>
              <a:rPr lang="ru-RU" dirty="0" err="1"/>
              <a:t>отыруы</a:t>
            </a:r>
            <a:r>
              <a:rPr lang="ru-RU" dirty="0"/>
              <a:t> </a:t>
            </a:r>
            <a:r>
              <a:rPr lang="ru-RU" dirty="0" err="1"/>
              <a:t>қамтамасыз</a:t>
            </a:r>
            <a:r>
              <a:rPr lang="ru-RU" dirty="0"/>
              <a:t> </a:t>
            </a:r>
            <a:r>
              <a:rPr lang="ru-RU" dirty="0" err="1"/>
              <a:t>етіледі</a:t>
            </a:r>
            <a:r>
              <a:rPr lang="ru-RU" dirty="0"/>
              <a:t>.   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1150261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674</TotalTime>
  <Words>863</Words>
  <Application>Microsoft Office PowerPoint</Application>
  <PresentationFormat>Экран (4:3)</PresentationFormat>
  <Paragraphs>100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Тема Office</vt:lpstr>
      <vt:lpstr>Бюджеттік төлемдер есебі туралы түсінік</vt:lpstr>
      <vt:lpstr>Қазақстан Республикасының салық жүйесі </vt:lpstr>
      <vt:lpstr>Салық механизмі белгілі бір салық элементтерінен тұрады.  Салық салу элементтері мыналар: субъект, объект, салық көзі, салық ставкасы, салық өлшем бірлігі,  салық жеңілдіктері, салық төлеу мерзімі мен тәртібі, салық төлеушінің және салық қызметі органдарының құқықтары мен міндеттері, салық төлеуін бақылау, салықтық жазалау шаралары</vt:lpstr>
      <vt:lpstr>Салық төлеушілердің құқығы:  </vt:lpstr>
      <vt:lpstr>Салық төлеушінің міндеттері:  </vt:lpstr>
      <vt:lpstr>Салық міндеттемелері: - қолма -қол ақша түрінде; - қолма -қол ақшасыз  түрінде; - зачет  </vt:lpstr>
      <vt:lpstr>Салық салу қағидалары:  </vt:lpstr>
      <vt:lpstr>Қазақстан Республикасында салықтардың атқаратын қызметтері, олардың түрлері  </vt:lpstr>
      <vt:lpstr>Презентация PowerPoint</vt:lpstr>
      <vt:lpstr>Презентация PowerPoint</vt:lpstr>
      <vt:lpstr>Бюджеттік төлемдер есебінің маңыздылығы мен жалпы сипаттамасы</vt:lpstr>
      <vt:lpstr>Салық есебі, кодекспен ақыталған, белгілі тәртіппен топталған, бастапқы мәліметтерді пайдалана отырып, салық бойынша салық базасын анықтауға арналған жүйе.    </vt:lpstr>
      <vt:lpstr>Ұйымның салық саясаты</vt:lpstr>
      <vt:lpstr>Салықтық есепке алу саясаты халықаралық қаржылық есептілік стандарттарына және Қазақстан Республикасының бухгалтерлік есеп және қаржылық есептілік туралы заңнамасына сәйкес әзірленген есепке алу саясатына жеке бөлім түрінде енгізілуі мүмкін. </vt:lpstr>
      <vt:lpstr>Салық есебінің саясатында келесілердің бағдары болуы тиіс: 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Жылдық жиынтық табыс есебі</dc:title>
  <dc:creator>Asus</dc:creator>
  <cp:lastModifiedBy>admin</cp:lastModifiedBy>
  <cp:revision>15</cp:revision>
  <dcterms:created xsi:type="dcterms:W3CDTF">2020-09-21T15:21:10Z</dcterms:created>
  <dcterms:modified xsi:type="dcterms:W3CDTF">2021-09-19T17:38:22Z</dcterms:modified>
</cp:coreProperties>
</file>